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 id="2147483660" r:id="rId6"/>
  </p:sldMasterIdLst>
  <p:notesMasterIdLst>
    <p:notesMasterId r:id="rId97"/>
  </p:notesMasterIdLst>
  <p:sldIdLst>
    <p:sldId id="256" r:id="rId7"/>
    <p:sldId id="470" r:id="rId8"/>
    <p:sldId id="472" r:id="rId9"/>
    <p:sldId id="473" r:id="rId10"/>
    <p:sldId id="474" r:id="rId11"/>
    <p:sldId id="475" r:id="rId12"/>
    <p:sldId id="461" r:id="rId13"/>
    <p:sldId id="462" r:id="rId14"/>
    <p:sldId id="430" r:id="rId15"/>
    <p:sldId id="463" r:id="rId16"/>
    <p:sldId id="464" r:id="rId17"/>
    <p:sldId id="465" r:id="rId18"/>
    <p:sldId id="490" r:id="rId19"/>
    <p:sldId id="491" r:id="rId20"/>
    <p:sldId id="316" r:id="rId21"/>
    <p:sldId id="429" r:id="rId22"/>
    <p:sldId id="466" r:id="rId23"/>
    <p:sldId id="467" r:id="rId24"/>
    <p:sldId id="468" r:id="rId25"/>
    <p:sldId id="469" r:id="rId26"/>
    <p:sldId id="476" r:id="rId27"/>
    <p:sldId id="477" r:id="rId28"/>
    <p:sldId id="481" r:id="rId29"/>
    <p:sldId id="459" r:id="rId30"/>
    <p:sldId id="457" r:id="rId31"/>
    <p:sldId id="458" r:id="rId32"/>
    <p:sldId id="456" r:id="rId33"/>
    <p:sldId id="304" r:id="rId34"/>
    <p:sldId id="305" r:id="rId35"/>
    <p:sldId id="306" r:id="rId36"/>
    <p:sldId id="307" r:id="rId37"/>
    <p:sldId id="308" r:id="rId38"/>
    <p:sldId id="309" r:id="rId39"/>
    <p:sldId id="382" r:id="rId40"/>
    <p:sldId id="384" r:id="rId41"/>
    <p:sldId id="385" r:id="rId42"/>
    <p:sldId id="315" r:id="rId43"/>
    <p:sldId id="258" r:id="rId44"/>
    <p:sldId id="363" r:id="rId45"/>
    <p:sldId id="366" r:id="rId46"/>
    <p:sldId id="379" r:id="rId47"/>
    <p:sldId id="412" r:id="rId48"/>
    <p:sldId id="428" r:id="rId49"/>
    <p:sldId id="394" r:id="rId50"/>
    <p:sldId id="482" r:id="rId51"/>
    <p:sldId id="493" r:id="rId52"/>
    <p:sldId id="380" r:id="rId53"/>
    <p:sldId id="387" r:id="rId54"/>
    <p:sldId id="388" r:id="rId55"/>
    <p:sldId id="389" r:id="rId56"/>
    <p:sldId id="390" r:id="rId57"/>
    <p:sldId id="391" r:id="rId58"/>
    <p:sldId id="392" r:id="rId59"/>
    <p:sldId id="404" r:id="rId60"/>
    <p:sldId id="492" r:id="rId61"/>
    <p:sldId id="483" r:id="rId62"/>
    <p:sldId id="484" r:id="rId63"/>
    <p:sldId id="486" r:id="rId64"/>
    <p:sldId id="488" r:id="rId65"/>
    <p:sldId id="414" r:id="rId66"/>
    <p:sldId id="416" r:id="rId67"/>
    <p:sldId id="417" r:id="rId68"/>
    <p:sldId id="425" r:id="rId69"/>
    <p:sldId id="494" r:id="rId70"/>
    <p:sldId id="378" r:id="rId71"/>
    <p:sldId id="471" r:id="rId72"/>
    <p:sldId id="452" r:id="rId73"/>
    <p:sldId id="451" r:id="rId74"/>
    <p:sldId id="271" r:id="rId75"/>
    <p:sldId id="276" r:id="rId76"/>
    <p:sldId id="277" r:id="rId77"/>
    <p:sldId id="278" r:id="rId78"/>
    <p:sldId id="279" r:id="rId79"/>
    <p:sldId id="280" r:id="rId80"/>
    <p:sldId id="281" r:id="rId81"/>
    <p:sldId id="282" r:id="rId82"/>
    <p:sldId id="283" r:id="rId83"/>
    <p:sldId id="288" r:id="rId84"/>
    <p:sldId id="292" r:id="rId85"/>
    <p:sldId id="297" r:id="rId86"/>
    <p:sldId id="335" r:id="rId87"/>
    <p:sldId id="338" r:id="rId88"/>
    <p:sldId id="319" r:id="rId89"/>
    <p:sldId id="320" r:id="rId90"/>
    <p:sldId id="321" r:id="rId91"/>
    <p:sldId id="322" r:id="rId92"/>
    <p:sldId id="323" r:id="rId93"/>
    <p:sldId id="455" r:id="rId94"/>
    <p:sldId id="454" r:id="rId95"/>
    <p:sldId id="453" r:id="rId96"/>
  </p:sldIdLst>
  <p:sldSz cx="8640763" cy="6483350"/>
  <p:notesSz cx="6858000" cy="9144000"/>
  <p:custDataLst>
    <p:tags r:id="rId98"/>
  </p:custDataLst>
  <p:defaultText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27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1144B-9A08-4D50-B6F2-0714683605CB}" v="6" dt="2020-06-20T07:32:54.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6" d="100"/>
          <a:sy n="86" d="100"/>
        </p:scale>
        <p:origin x="1493" y="58"/>
      </p:cViewPr>
      <p:guideLst>
        <p:guide orient="horz" pos="2042"/>
        <p:guide pos="272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tags" Target="tags/tag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0D1CE-8125-485C-8456-B5E337890D1E}" type="datetimeFigureOut">
              <a:rPr lang="en-GB" smtClean="0"/>
              <a:t>06/11/2020</a:t>
            </a:fld>
            <a:endParaRPr lang="en-GB" dirty="0"/>
          </a:p>
        </p:txBody>
      </p:sp>
      <p:sp>
        <p:nvSpPr>
          <p:cNvPr id="4" name="Slide Image Placeholder 3"/>
          <p:cNvSpPr>
            <a:spLocks noGrp="1" noRot="1" noChangeAspect="1"/>
          </p:cNvSpPr>
          <p:nvPr>
            <p:ph type="sldImg" idx="2"/>
          </p:nvPr>
        </p:nvSpPr>
        <p:spPr>
          <a:xfrm>
            <a:off x="1373188" y="1143000"/>
            <a:ext cx="41116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7867A-3D11-46DD-8783-5AE44B753331}" type="slidenum">
              <a:rPr lang="en-GB" smtClean="0"/>
              <a:t>‹#›</a:t>
            </a:fld>
            <a:endParaRPr lang="en-GB" dirty="0"/>
          </a:p>
        </p:txBody>
      </p:sp>
    </p:spTree>
    <p:extLst>
      <p:ext uri="{BB962C8B-B14F-4D97-AF65-F5344CB8AC3E}">
        <p14:creationId xmlns:p14="http://schemas.microsoft.com/office/powerpoint/2010/main" val="2957678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obile4mobile.co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www.mobilewap.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34</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74162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53</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090294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7AAA86-AF5A-4DFB-95C2-49A216668D02}" type="slidenum">
              <a:rPr lang="en-GB" smtClean="0"/>
              <a:t>88</a:t>
            </a:fld>
            <a:endParaRPr lang="en-GB" dirty="0"/>
          </a:p>
        </p:txBody>
      </p:sp>
    </p:spTree>
    <p:extLst>
      <p:ext uri="{BB962C8B-B14F-4D97-AF65-F5344CB8AC3E}">
        <p14:creationId xmlns:p14="http://schemas.microsoft.com/office/powerpoint/2010/main" val="32776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7AAA86-AF5A-4DFB-95C2-49A216668D02}" type="slidenum">
              <a:rPr lang="en-GB" smtClean="0"/>
              <a:t>90</a:t>
            </a:fld>
            <a:endParaRPr lang="en-GB" dirty="0"/>
          </a:p>
        </p:txBody>
      </p:sp>
    </p:spTree>
    <p:extLst>
      <p:ext uri="{BB962C8B-B14F-4D97-AF65-F5344CB8AC3E}">
        <p14:creationId xmlns:p14="http://schemas.microsoft.com/office/powerpoint/2010/main" val="13079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35</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38361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36</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767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47</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665415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48</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4113620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49</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64859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50</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195030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51</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385422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noChangeArrowheads="1"/>
          </p:cNvSpPr>
          <p:nvPr/>
        </p:nvSpPr>
        <p:spPr bwMode="auto">
          <a:xfrm>
            <a:off x="4146550" y="9120188"/>
            <a:ext cx="3168650" cy="481012"/>
          </a:xfrm>
          <a:prstGeom prst="rect">
            <a:avLst/>
          </a:prstGeom>
          <a:noFill/>
          <a:ln w="12700">
            <a:noFill/>
            <a:miter lim="800000"/>
            <a:headEnd type="none" w="sm" len="sm"/>
            <a:tailEnd type="none" w="sm" len="sm"/>
          </a:ln>
        </p:spPr>
        <p:txBody>
          <a:bodyPr lIns="96743" tIns="48371" rIns="96743" bIns="48371" anchor="b"/>
          <a:lstStyle/>
          <a:p>
            <a:pPr algn="r" defTabSz="966788" eaLnBrk="0" hangingPunct="0"/>
            <a:fld id="{09B0488F-71F8-40E6-AD6B-8899F13D6386}" type="slidenum">
              <a:rPr lang="en-US" sz="1300">
                <a:latin typeface="Times New Roman" pitchFamily="18" charset="0"/>
              </a:rPr>
              <a:pPr algn="r" defTabSz="966788" eaLnBrk="0" hangingPunct="0"/>
              <a:t>52</a:t>
            </a:fld>
            <a:endParaRPr lang="en-US" sz="1300" dirty="0">
              <a:latin typeface="Times New Roman" pitchFamily="18"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w="9525"/>
        </p:spPr>
        <p:txBody>
          <a:bodyPr/>
          <a:lstStyle/>
          <a:p>
            <a:endParaRPr lang="en-GB" sz="1000" dirty="0">
              <a:latin typeface="Arial" pitchFamily="34" charset="0"/>
            </a:endParaRPr>
          </a:p>
          <a:p>
            <a:endParaRPr lang="en-GB" sz="1000" dirty="0">
              <a:latin typeface="Arial" pitchFamily="34" charset="0"/>
            </a:endParaRPr>
          </a:p>
        </p:txBody>
      </p:sp>
      <p:sp>
        <p:nvSpPr>
          <p:cNvPr id="20485" name="Text Box 5"/>
          <p:cNvSpPr txBox="1">
            <a:spLocks noChangeArrowheads="1"/>
          </p:cNvSpPr>
          <p:nvPr/>
        </p:nvSpPr>
        <p:spPr bwMode="auto">
          <a:xfrm>
            <a:off x="1189038" y="4535488"/>
            <a:ext cx="5465762" cy="477837"/>
          </a:xfrm>
          <a:prstGeom prst="rect">
            <a:avLst/>
          </a:prstGeom>
          <a:noFill/>
          <a:ln w="12700">
            <a:noFill/>
            <a:miter lim="800000"/>
            <a:headEnd type="none" w="sm" len="sm"/>
            <a:tailEnd type="none" w="sm" len="sm"/>
          </a:ln>
        </p:spPr>
        <p:txBody>
          <a:bodyPr lIns="95299" tIns="47649" rIns="95299" bIns="47649">
            <a:spAutoFit/>
          </a:bodyPr>
          <a:lstStyle/>
          <a:p>
            <a:pPr eaLnBrk="0" hangingPunct="0">
              <a:spcBef>
                <a:spcPct val="50000"/>
              </a:spcBef>
            </a:pPr>
            <a:endParaRPr lang="en-GB" dirty="0"/>
          </a:p>
        </p:txBody>
      </p:sp>
      <p:sp>
        <p:nvSpPr>
          <p:cNvPr id="20486" name="Text Box 6"/>
          <p:cNvSpPr txBox="1">
            <a:spLocks noChangeArrowheads="1"/>
          </p:cNvSpPr>
          <p:nvPr/>
        </p:nvSpPr>
        <p:spPr bwMode="auto">
          <a:xfrm>
            <a:off x="1266825" y="4614863"/>
            <a:ext cx="5467350" cy="971550"/>
          </a:xfrm>
          <a:prstGeom prst="rect">
            <a:avLst/>
          </a:prstGeom>
          <a:noFill/>
          <a:ln w="12700">
            <a:noFill/>
            <a:miter lim="800000"/>
            <a:headEnd type="none" w="sm" len="sm"/>
            <a:tailEnd type="none" w="sm" len="sm"/>
          </a:ln>
        </p:spPr>
        <p:txBody>
          <a:bodyPr lIns="95299" tIns="47649" rIns="95299" bIns="47649">
            <a:spAutoFit/>
          </a:bodyPr>
          <a:lstStyle/>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3"/>
              </a:rPr>
              <a:t> </a:t>
            </a:r>
            <a:endParaRPr lang="en-GB" sz="1000" dirty="0">
              <a:solidFill>
                <a:srgbClr val="374494"/>
              </a:solidFill>
              <a:latin typeface="Verdana" pitchFamily="34" charset="0"/>
            </a:endParaRPr>
          </a:p>
          <a:p>
            <a:pPr algn="ctr" eaLnBrk="0" hangingPunct="0">
              <a:spcBef>
                <a:spcPct val="50000"/>
              </a:spcBef>
            </a:pPr>
            <a:r>
              <a:rPr lang="en-GB" sz="1000" dirty="0">
                <a:solidFill>
                  <a:srgbClr val="374494"/>
                </a:solidFill>
                <a:latin typeface="Verdana" pitchFamily="34" charset="0"/>
              </a:rPr>
              <a:t> </a:t>
            </a:r>
          </a:p>
          <a:p>
            <a:pPr algn="ctr" eaLnBrk="0" hangingPunct="0">
              <a:spcBef>
                <a:spcPct val="50000"/>
              </a:spcBef>
            </a:pPr>
            <a:r>
              <a:rPr lang="en-GB" sz="1000" dirty="0">
                <a:hlinkClick r:id="rId4"/>
              </a:rPr>
              <a:t> </a:t>
            </a:r>
            <a:endParaRPr lang="en-GB" sz="1000" dirty="0"/>
          </a:p>
        </p:txBody>
      </p:sp>
    </p:spTree>
    <p:extLst>
      <p:ext uri="{BB962C8B-B14F-4D97-AF65-F5344CB8AC3E}">
        <p14:creationId xmlns:p14="http://schemas.microsoft.com/office/powerpoint/2010/main" val="281839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71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73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05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0"/>
          <p:cNvSpPr>
            <a:spLocks noGrp="1" noChangeArrowheads="1"/>
          </p:cNvSpPr>
          <p:nvPr>
            <p:ph type="ftr" sz="quarter" idx="10"/>
          </p:nvPr>
        </p:nvSpPr>
        <p:spPr>
          <a:ln/>
        </p:spPr>
        <p:txBody>
          <a:bodyPr/>
          <a:lstStyle>
            <a:lvl1pPr>
              <a:defRPr/>
            </a:lvl1pPr>
          </a:lstStyle>
          <a:p>
            <a:pPr>
              <a:defRPr/>
            </a:pPr>
            <a:fld id="{00013A77-77A7-4562-A11A-F68AD5CBCE03}" type="slidenum">
              <a:rPr lang="en-US"/>
              <a:pPr>
                <a:defRPr/>
              </a:pPr>
              <a:t>‹#›</a:t>
            </a:fld>
            <a:endParaRPr lang="en-US" dirty="0"/>
          </a:p>
        </p:txBody>
      </p:sp>
    </p:spTree>
    <p:extLst>
      <p:ext uri="{BB962C8B-B14F-4D97-AF65-F5344CB8AC3E}">
        <p14:creationId xmlns:p14="http://schemas.microsoft.com/office/powerpoint/2010/main" val="24567084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RWattsDSC_0055_retouchedforPP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40763" cy="5668279"/>
          </a:xfrm>
          <a:prstGeom prst="rect">
            <a:avLst/>
          </a:prstGeom>
        </p:spPr>
      </p:pic>
      <p:pic>
        <p:nvPicPr>
          <p:cNvPr id="8" name="Picture 7"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extLst>
      <p:ext uri="{BB962C8B-B14F-4D97-AF65-F5344CB8AC3E}">
        <p14:creationId xmlns:p14="http://schemas.microsoft.com/office/powerpoint/2010/main" val="2116942618"/>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RWatts_punts_retouchedforP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38032" cy="5668279"/>
          </a:xfrm>
          <a:prstGeom prst="rect">
            <a:avLst/>
          </a:prstGeom>
        </p:spPr>
      </p:pic>
      <p:pic>
        <p:nvPicPr>
          <p:cNvPr id="16" name="Picture 15"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extLst>
      <p:ext uri="{BB962C8B-B14F-4D97-AF65-F5344CB8AC3E}">
        <p14:creationId xmlns:p14="http://schemas.microsoft.com/office/powerpoint/2010/main" val="1048086005"/>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
        <p:nvSpPr>
          <p:cNvPr id="12" name="Rectangle 11"/>
          <p:cNvSpPr>
            <a:spLocks noChangeArrowheads="1"/>
          </p:cNvSpPr>
          <p:nvPr userDrawn="1"/>
        </p:nvSpPr>
        <p:spPr bwMode="auto">
          <a:xfrm>
            <a:off x="-1" y="815070"/>
            <a:ext cx="8640763" cy="5668279"/>
          </a:xfrm>
          <a:prstGeom prst="rect">
            <a:avLst/>
          </a:prstGeom>
          <a:solidFill>
            <a:schemeClr val="bg1">
              <a:lumMod val="85000"/>
            </a:scheme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Tree>
    <p:extLst>
      <p:ext uri="{BB962C8B-B14F-4D97-AF65-F5344CB8AC3E}">
        <p14:creationId xmlns:p14="http://schemas.microsoft.com/office/powerpoint/2010/main" val="403834857"/>
      </p:ext>
    </p:extLst>
  </p:cSld>
  <p:clrMap bg1="lt1" tx1="dk1" bg2="lt2" tx2="dk2" accent1="accent1" accent2="accent2" accent3="accent3" accent4="accent4" accent5="accent5" accent6="accent6" hlink="hlink" folHlink="folHlink"/>
  <p:sldLayoutIdLst>
    <p:sldLayoutId id="2147483661" r:id="rId1"/>
    <p:sldLayoutId id="2147483664" r:id="rId2"/>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neuralnetworksanddeeplearning.com/chap6.htm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neuralnetworksanddeeplearning.com/chap6.html"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neuralnetworksanddeeplearning.com/chap6.html"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kaggle.com/cdeotte/how-to-choose-cnn-architecture-mnist" TargetMode="External"/><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hyperlink" Target="https://www.kdnuggets.com/2019/12/enabling-deep-learning-revolution.html"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jeremyjordan.me/intro-to-neural-networks/"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youtu.be/YRhxdVk_sI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youtube.com/watch?v=8HyCNIVRbSU" TargetMode="External"/><Relationship Id="rId4" Type="http://schemas.openxmlformats.org/officeDocument/2006/relationships/hyperlink" Target="https://youtu.be/LHXXI4-IE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79216" y="2016126"/>
            <a:ext cx="4813323" cy="2848830"/>
          </a:xfrm>
          <a:prstGeom prst="rect">
            <a:avLst/>
          </a:prstGeom>
          <a:solidFill>
            <a:srgbClr val="0000FF">
              <a:alpha val="41176"/>
            </a:srgb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a:p>
            <a:pPr algn="ctr" fontAlgn="auto">
              <a:spcBef>
                <a:spcPts val="0"/>
              </a:spcBef>
              <a:spcAft>
                <a:spcPts val="0"/>
              </a:spcAft>
              <a:defRPr/>
            </a:pPr>
            <a:r>
              <a:rPr lang="en-US" sz="1800" dirty="0">
                <a:solidFill>
                  <a:schemeClr val="lt1"/>
                </a:solidFill>
                <a:latin typeface="+mn-lt"/>
                <a:ea typeface="+mn-ea"/>
                <a:cs typeface="+mn-cs"/>
              </a:rPr>
              <a:t>CNNs and LSTMs</a:t>
            </a:r>
            <a:r>
              <a:rPr lang="en-US" sz="1800" dirty="0">
                <a:solidFill>
                  <a:schemeClr val="lt1"/>
                </a:solidFill>
              </a:rPr>
              <a:t> </a:t>
            </a:r>
            <a:r>
              <a:rPr lang="en-US" sz="1800" dirty="0">
                <a:solidFill>
                  <a:schemeClr val="lt1"/>
                </a:solidFill>
                <a:latin typeface="+mn-lt"/>
                <a:ea typeface="+mn-ea"/>
                <a:cs typeface="+mn-cs"/>
              </a:rPr>
              <a:t> </a:t>
            </a:r>
          </a:p>
          <a:p>
            <a:pPr algn="ctr" fontAlgn="auto">
              <a:spcBef>
                <a:spcPts val="0"/>
              </a:spcBef>
              <a:spcAft>
                <a:spcPts val="0"/>
              </a:spcAft>
              <a:defRPr/>
            </a:pPr>
            <a:r>
              <a:rPr lang="en-US" sz="1800" dirty="0">
                <a:solidFill>
                  <a:schemeClr val="lt1"/>
                </a:solidFill>
              </a:rPr>
              <a:t>By</a:t>
            </a:r>
          </a:p>
          <a:p>
            <a:pPr algn="ctr" fontAlgn="auto">
              <a:spcBef>
                <a:spcPts val="0"/>
              </a:spcBef>
              <a:spcAft>
                <a:spcPts val="0"/>
              </a:spcAft>
              <a:defRPr/>
            </a:pPr>
            <a:r>
              <a:rPr lang="en-US" sz="1800" dirty="0">
                <a:solidFill>
                  <a:schemeClr val="lt1"/>
                </a:solidFill>
                <a:latin typeface="+mn-lt"/>
                <a:ea typeface="+mn-ea"/>
                <a:cs typeface="+mn-cs"/>
              </a:rPr>
              <a:t>Ajit Jaokar</a:t>
            </a:r>
          </a:p>
          <a:p>
            <a:pPr algn="ctr" fontAlgn="auto">
              <a:spcBef>
                <a:spcPts val="0"/>
              </a:spcBef>
              <a:spcAft>
                <a:spcPts val="0"/>
              </a:spcAft>
              <a:defRPr/>
            </a:pPr>
            <a:r>
              <a:rPr lang="en-US" sz="1800" dirty="0">
                <a:solidFill>
                  <a:schemeClr val="lt1"/>
                </a:solidFill>
              </a:rPr>
              <a:t>Oct 2020</a:t>
            </a:r>
            <a:endParaRPr lang="en-US" sz="1800" dirty="0">
              <a:solidFill>
                <a:schemeClr val="lt1"/>
              </a:solidFill>
              <a:latin typeface="+mn-lt"/>
              <a:ea typeface="+mn-ea"/>
              <a:cs typeface="+mn-cs"/>
            </a:endParaRPr>
          </a:p>
        </p:txBody>
      </p:sp>
    </p:spTree>
    <p:extLst>
      <p:ext uri="{BB962C8B-B14F-4D97-AF65-F5344CB8AC3E}">
        <p14:creationId xmlns:p14="http://schemas.microsoft.com/office/powerpoint/2010/main" val="42259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59"/>
          <p:cNvSpPr txBox="1"/>
          <p:nvPr/>
        </p:nvSpPr>
        <p:spPr>
          <a:xfrm>
            <a:off x="374650" y="987425"/>
            <a:ext cx="8096100" cy="3714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1400" b="0" i="0" u="none"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60"/>
          <p:cNvPicPr preferRelativeResize="0"/>
          <p:nvPr/>
        </p:nvPicPr>
        <p:blipFill rotWithShape="1">
          <a:blip r:embed="rId2"/>
          <a:srcRect/>
          <a:stretch>
            <a:fillRect/>
          </a:stretch>
        </p:blipFill>
        <p:spPr>
          <a:xfrm>
            <a:off x="450850" y="1828799"/>
            <a:ext cx="7921082" cy="3838191"/>
          </a:xfrm>
          <a:prstGeom prst="rect">
            <a:avLst/>
          </a:prstGeom>
          <a:noFill/>
          <a:ln>
            <a:noFill/>
          </a:ln>
        </p:spPr>
      </p:pic>
    </p:spTree>
    <p:extLst>
      <p:ext uri="{BB962C8B-B14F-4D97-AF65-F5344CB8AC3E}">
        <p14:creationId xmlns:p14="http://schemas.microsoft.com/office/powerpoint/2010/main" val="392151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65"/>
          <p:cNvSpPr txBox="1"/>
          <p:nvPr/>
        </p:nvSpPr>
        <p:spPr>
          <a:xfrm>
            <a:off x="323850" y="987425"/>
            <a:ext cx="8096100" cy="3714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1400" b="0" i="0" u="none"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66"/>
          <p:cNvPicPr preferRelativeResize="0"/>
          <p:nvPr/>
        </p:nvPicPr>
        <p:blipFill rotWithShape="1">
          <a:blip r:embed="rId2"/>
          <a:srcRect/>
          <a:stretch>
            <a:fillRect/>
          </a:stretch>
        </p:blipFill>
        <p:spPr>
          <a:xfrm>
            <a:off x="557212" y="1752599"/>
            <a:ext cx="7820296" cy="3915143"/>
          </a:xfrm>
          <a:prstGeom prst="rect">
            <a:avLst/>
          </a:prstGeom>
          <a:noFill/>
          <a:ln>
            <a:noFill/>
          </a:ln>
        </p:spPr>
      </p:pic>
    </p:spTree>
    <p:extLst>
      <p:ext uri="{BB962C8B-B14F-4D97-AF65-F5344CB8AC3E}">
        <p14:creationId xmlns:p14="http://schemas.microsoft.com/office/powerpoint/2010/main" val="1095761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18671" y="1181893"/>
            <a:ext cx="7658099" cy="4214813"/>
          </a:xfrm>
          <a:prstGeom prst="rect">
            <a:avLst/>
          </a:prstGeom>
          <a:noFill/>
          <a:ln>
            <a:noFill/>
          </a:ln>
        </p:spPr>
      </p:pic>
      <p:sp>
        <p:nvSpPr>
          <p:cNvPr id="2" name="Rectangle 1"/>
          <p:cNvSpPr/>
          <p:nvPr/>
        </p:nvSpPr>
        <p:spPr>
          <a:xfrm>
            <a:off x="428062" y="5385509"/>
            <a:ext cx="8215876" cy="332527"/>
          </a:xfrm>
          <a:prstGeom prst="rect">
            <a:avLst/>
          </a:prstGeom>
        </p:spPr>
        <p:txBody>
          <a:bodyPr wrap="square">
            <a:spAutoFit/>
          </a:bodyPr>
          <a:lstStyle/>
          <a:p>
            <a:pPr marL="0" marR="0" algn="ctr">
              <a:lnSpc>
                <a:spcPct val="107000"/>
              </a:lnSpc>
              <a:spcBef>
                <a:spcPts val="0"/>
              </a:spcBef>
              <a:spcAft>
                <a:spcPts val="800"/>
              </a:spcAft>
            </a:pPr>
            <a:r>
              <a:rPr lang="en-GB" sz="1600" u="sng" dirty="0">
                <a:solidFill>
                  <a:srgbClr val="0000FF"/>
                </a:solidFill>
                <a:latin typeface="+mj-lt"/>
                <a:ea typeface="Calibri" panose="020F0502020204030204" charset="0"/>
                <a:cs typeface="Times New Roman" panose="02020603050405020304" pitchFamily="18" charset="0"/>
                <a:hlinkClick r:id="rId3"/>
              </a:rPr>
              <a:t>https://www.mathsisfun.com/algebra/matrix-multiplying.html</a:t>
            </a:r>
            <a:r>
              <a:rPr lang="en-GB" sz="1600" dirty="0">
                <a:solidFill>
                  <a:srgbClr val="0000FF"/>
                </a:solidFill>
                <a:latin typeface="+mj-lt"/>
                <a:ea typeface="Calibri" panose="020F0502020204030204" charset="0"/>
                <a:cs typeface="Times New Roman" panose="02020603050405020304" pitchFamily="18" charset="0"/>
              </a:rPr>
              <a:t> </a:t>
            </a:r>
            <a:endParaRPr lang="en-US" sz="1600" dirty="0">
              <a:solidFill>
                <a:srgbClr val="0000FF"/>
              </a:solidFill>
              <a:latin typeface="+mj-lt"/>
              <a:ea typeface="Calibri" panose="020F0502020204030204" charset="0"/>
              <a:cs typeface="Times New Roman" panose="02020603050405020304" pitchFamily="18" charset="0"/>
            </a:endParaRPr>
          </a:p>
        </p:txBody>
      </p:sp>
    </p:spTree>
    <p:extLst>
      <p:ext uri="{BB962C8B-B14F-4D97-AF65-F5344CB8AC3E}">
        <p14:creationId xmlns:p14="http://schemas.microsoft.com/office/powerpoint/2010/main" val="162066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a:fillRect/>
          </a:stretch>
        </p:blipFill>
        <p:spPr>
          <a:xfrm>
            <a:off x="1461770" y="1130935"/>
            <a:ext cx="5716905" cy="4394835"/>
          </a:xfrm>
          <a:prstGeom prst="rect">
            <a:avLst/>
          </a:prstGeom>
          <a:noFill/>
          <a:ln w="9525">
            <a:noFill/>
          </a:ln>
        </p:spPr>
      </p:pic>
      <p:sp>
        <p:nvSpPr>
          <p:cNvPr id="109" name="Text Box 108"/>
          <p:cNvSpPr txBox="1"/>
          <p:nvPr/>
        </p:nvSpPr>
        <p:spPr>
          <a:xfrm>
            <a:off x="3666807" y="3557905"/>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Tree>
    <p:extLst>
      <p:ext uri="{BB962C8B-B14F-4D97-AF65-F5344CB8AC3E}">
        <p14:creationId xmlns:p14="http://schemas.microsoft.com/office/powerpoint/2010/main" val="1217416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p:nvPr/>
        </p:nvPicPr>
        <p:blipFill>
          <a:blip r:embed="rId2"/>
          <a:stretch>
            <a:fillRect/>
          </a:stretch>
        </p:blipFill>
        <p:spPr>
          <a:xfrm>
            <a:off x="1292225" y="1046480"/>
            <a:ext cx="6055360" cy="4390390"/>
          </a:xfrm>
          <a:prstGeom prst="rect">
            <a:avLst/>
          </a:prstGeom>
          <a:noFill/>
          <a:ln w="9525">
            <a:noFill/>
          </a:ln>
        </p:spPr>
      </p:pic>
      <p:sp>
        <p:nvSpPr>
          <p:cNvPr id="110" name="Text Box 109"/>
          <p:cNvSpPr txBox="1"/>
          <p:nvPr/>
        </p:nvSpPr>
        <p:spPr>
          <a:xfrm>
            <a:off x="2381885" y="4513580"/>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Tree>
    <p:extLst>
      <p:ext uri="{BB962C8B-B14F-4D97-AF65-F5344CB8AC3E}">
        <p14:creationId xmlns:p14="http://schemas.microsoft.com/office/powerpoint/2010/main" val="43639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67AFDA-199B-4528-B640-88A9EAEC0CFF}"/>
              </a:ext>
            </a:extLst>
          </p:cNvPr>
          <p:cNvSpPr/>
          <p:nvPr/>
        </p:nvSpPr>
        <p:spPr>
          <a:xfrm>
            <a:off x="271842" y="1054513"/>
            <a:ext cx="8097078" cy="5078313"/>
          </a:xfrm>
          <a:prstGeom prst="rect">
            <a:avLst/>
          </a:prstGeom>
        </p:spPr>
        <p:txBody>
          <a:bodyPr wrap="square">
            <a:spAutoFit/>
          </a:bodyPr>
          <a:lstStyle/>
          <a:p>
            <a:pPr algn="just">
              <a:lnSpc>
                <a:spcPct val="150000"/>
              </a:lnSpc>
            </a:pPr>
            <a:r>
              <a:rPr lang="en-GB" sz="1800" dirty="0">
                <a:solidFill>
                  <a:srgbClr val="0000FF"/>
                </a:solidFill>
                <a:latin typeface="Verdana" panose="020B0604030504040204" pitchFamily="34" charset="0"/>
                <a:ea typeface="Verdana" panose="020B0604030504040204" pitchFamily="34" charset="0"/>
                <a:cs typeface="Calibri" panose="020F0502020204030204" pitchFamily="34" charset="0"/>
              </a:rPr>
              <a:t>From a mathematical perspective, </a:t>
            </a:r>
            <a:r>
              <a:rPr lang="en-GB" sz="1800" b="1" i="1" dirty="0">
                <a:solidFill>
                  <a:srgbClr val="FF0000"/>
                </a:solidFill>
                <a:latin typeface="Verdana" panose="020B0604030504040204" pitchFamily="34" charset="0"/>
                <a:ea typeface="Verdana" panose="020B0604030504040204" pitchFamily="34" charset="0"/>
                <a:cs typeface="Calibri" panose="020F0502020204030204" pitchFamily="34" charset="0"/>
              </a:rPr>
              <a:t>“Convolutional networks are simply neural networks that use convolution in place of general matrix multiplication in at least one of their layers."  </a:t>
            </a:r>
            <a:r>
              <a:rPr lang="en-GB" sz="1800" dirty="0">
                <a:solidFill>
                  <a:srgbClr val="0000FF"/>
                </a:solidFill>
                <a:latin typeface="Verdana" panose="020B0604030504040204" pitchFamily="34" charset="0"/>
                <a:ea typeface="Verdana" panose="020B0604030504040204" pitchFamily="34" charset="0"/>
                <a:cs typeface="Calibri" panose="020F0502020204030204" pitchFamily="34" charset="0"/>
              </a:rPr>
              <a:t>(reference Bengio – Goodfellow) i.e. instead of doing </a:t>
            </a:r>
            <a:r>
              <a:rPr lang="en-GB" sz="1800" dirty="0">
                <a:solidFill>
                  <a:srgbClr val="FF0000"/>
                </a:solidFill>
                <a:latin typeface="Verdana" panose="020B0604030504040204" pitchFamily="34" charset="0"/>
                <a:ea typeface="Verdana" panose="020B0604030504040204" pitchFamily="34" charset="0"/>
                <a:cs typeface="Calibri" panose="020F0502020204030204" pitchFamily="34" charset="0"/>
              </a:rPr>
              <a:t>matrix-matrix</a:t>
            </a:r>
            <a:r>
              <a:rPr lang="en-GB" sz="1800" dirty="0">
                <a:solidFill>
                  <a:srgbClr val="0000FF"/>
                </a:solidFill>
                <a:latin typeface="Verdana" panose="020B0604030504040204" pitchFamily="34" charset="0"/>
                <a:ea typeface="Verdana" panose="020B0604030504040204" pitchFamily="34" charset="0"/>
                <a:cs typeface="Calibri" panose="020F0502020204030204" pitchFamily="34" charset="0"/>
              </a:rPr>
              <a:t> multiplication between two layers, the </a:t>
            </a:r>
            <a:r>
              <a:rPr lang="en-GB" sz="1800" dirty="0">
                <a:solidFill>
                  <a:srgbClr val="FF0000"/>
                </a:solidFill>
                <a:latin typeface="Verdana" panose="020B0604030504040204" pitchFamily="34" charset="0"/>
                <a:ea typeface="Verdana" panose="020B0604030504040204" pitchFamily="34" charset="0"/>
                <a:cs typeface="Calibri" panose="020F0502020204030204" pitchFamily="34" charset="0"/>
              </a:rPr>
              <a:t>convolution operation </a:t>
            </a:r>
            <a:r>
              <a:rPr lang="en-GB" sz="1800" dirty="0">
                <a:solidFill>
                  <a:srgbClr val="0000FF"/>
                </a:solidFill>
                <a:latin typeface="Verdana" panose="020B0604030504040204" pitchFamily="34" charset="0"/>
                <a:ea typeface="Verdana" panose="020B0604030504040204" pitchFamily="34" charset="0"/>
                <a:cs typeface="Calibri" panose="020F0502020204030204" pitchFamily="34" charset="0"/>
              </a:rPr>
              <a:t>can be understood as a "kernel" or "filter" (a small matrix, e.g., 3x3) that slides over an input feature space (e.g., image, or the hidden layer units). Here, one sliding step does an element-wise multiplication between the "kernel" (e.g., 3x3) and an, e.g. 3x3 image patch resulting in an 3x3 output, which is summed up to a single number. This is repeated by sliding over the image then to obtain an output "image".</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27963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2381885" y="4513580"/>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pic>
        <p:nvPicPr>
          <p:cNvPr id="6146" name="Picture 2">
            <a:extLst>
              <a:ext uri="{FF2B5EF4-FFF2-40B4-BE49-F238E27FC236}">
                <a16:creationId xmlns:a16="http://schemas.microsoft.com/office/drawing/2014/main" id="{EF4E7D64-5AE6-4B42-8516-95A1A1C43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29" y="1193244"/>
            <a:ext cx="6798617" cy="1860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DB26305-7C6B-432A-8965-FDB1833F14C9}"/>
              </a:ext>
            </a:extLst>
          </p:cNvPr>
          <p:cNvSpPr txBox="1"/>
          <p:nvPr/>
        </p:nvSpPr>
        <p:spPr>
          <a:xfrm>
            <a:off x="756821" y="4004692"/>
            <a:ext cx="7082162" cy="353943"/>
          </a:xfrm>
          <a:prstGeom prst="rect">
            <a:avLst/>
          </a:prstGeom>
          <a:noFill/>
        </p:spPr>
        <p:txBody>
          <a:bodyPr wrap="square">
            <a:spAutoFit/>
          </a:bodyPr>
          <a:lstStyle/>
          <a:p>
            <a:r>
              <a:rPr lang="en-GB" dirty="0">
                <a:solidFill>
                  <a:srgbClr val="0000FF"/>
                </a:solidFill>
              </a:rPr>
              <a:t>(40*0)+(42*1)+(46*0) + (46*0)+(50*0)+(55*0) + (52*0)+(56*0)+(58*0) = 42</a:t>
            </a:r>
          </a:p>
        </p:txBody>
      </p:sp>
      <p:sp>
        <p:nvSpPr>
          <p:cNvPr id="10" name="TextBox 9">
            <a:extLst>
              <a:ext uri="{FF2B5EF4-FFF2-40B4-BE49-F238E27FC236}">
                <a16:creationId xmlns:a16="http://schemas.microsoft.com/office/drawing/2014/main" id="{BAEFDD4D-8FFC-4081-BF16-F6D5F233ABBD}"/>
              </a:ext>
            </a:extLst>
          </p:cNvPr>
          <p:cNvSpPr txBox="1"/>
          <p:nvPr/>
        </p:nvSpPr>
        <p:spPr>
          <a:xfrm>
            <a:off x="756820" y="5085409"/>
            <a:ext cx="7526045" cy="353943"/>
          </a:xfrm>
          <a:prstGeom prst="rect">
            <a:avLst/>
          </a:prstGeom>
          <a:noFill/>
        </p:spPr>
        <p:txBody>
          <a:bodyPr wrap="square">
            <a:spAutoFit/>
          </a:bodyPr>
          <a:lstStyle/>
          <a:p>
            <a:r>
              <a:rPr lang="en-GB" dirty="0">
                <a:solidFill>
                  <a:srgbClr val="0000FF"/>
                </a:solidFill>
              </a:rPr>
              <a:t>https://docs.gimp.org/2.8/en/plug-in-convmatrix.html</a:t>
            </a:r>
          </a:p>
        </p:txBody>
      </p:sp>
    </p:spTree>
    <p:extLst>
      <p:ext uri="{BB962C8B-B14F-4D97-AF65-F5344CB8AC3E}">
        <p14:creationId xmlns:p14="http://schemas.microsoft.com/office/powerpoint/2010/main" val="423922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71"/>
          <p:cNvSpPr txBox="1"/>
          <p:nvPr/>
        </p:nvSpPr>
        <p:spPr>
          <a:xfrm>
            <a:off x="165100" y="973705"/>
            <a:ext cx="8389800" cy="52626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2400" b="1" i="0" u="none" dirty="0">
                <a:solidFill>
                  <a:srgbClr val="C00000"/>
                </a:solidFill>
                <a:latin typeface="Verdana" panose="020B0604030504040204"/>
                <a:ea typeface="Verdana" panose="020B0604030504040204"/>
                <a:cs typeface="Verdana" panose="020B0604030504040204"/>
                <a:sym typeface="Verdana" panose="020B0604030504040204"/>
              </a:rPr>
              <a:t>Defining a simple neural net in </a:t>
            </a:r>
            <a:r>
              <a:rPr lang="en-US" sz="2400" b="1" i="0" u="none" dirty="0" err="1">
                <a:solidFill>
                  <a:srgbClr val="C00000"/>
                </a:solidFill>
                <a:latin typeface="Verdana" panose="020B0604030504040204"/>
                <a:ea typeface="Verdana" panose="020B0604030504040204"/>
                <a:cs typeface="Verdana" panose="020B0604030504040204"/>
                <a:sym typeface="Verdana" panose="020B0604030504040204"/>
              </a:rPr>
              <a:t>Keras</a:t>
            </a:r>
            <a:endParaRPr lang="en-US" sz="2400" b="1" i="0" u="none" dirty="0">
              <a:solidFill>
                <a:srgbClr val="C00000"/>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50000"/>
              </a:lnSpc>
              <a:spcBef>
                <a:spcPts val="0"/>
              </a:spcBef>
              <a:spcAft>
                <a:spcPts val="0"/>
              </a:spcAft>
              <a:buClr>
                <a:srgbClr val="FF0000"/>
              </a:buClr>
              <a:buSzPct val="25000"/>
              <a:buFont typeface="Verdana" panose="020B0604030504040204"/>
              <a:buNone/>
            </a:pPr>
            <a:r>
              <a:rPr lang="en-US" sz="1800" b="0" i="0" u="none" dirty="0">
                <a:solidFill>
                  <a:srgbClr val="FF0000"/>
                </a:solidFill>
                <a:latin typeface="Verdana" panose="020B0604030504040204"/>
                <a:ea typeface="Verdana" panose="020B0604030504040204"/>
                <a:cs typeface="Verdana" panose="020B0604030504040204"/>
                <a:sym typeface="Verdana" panose="020B0604030504040204"/>
              </a:rPr>
              <a:t>We start with a very simple neural network and then progressively improve it.</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 provides suitable libraries to load the dataset and split it into training sets </a:t>
            </a:r>
            <a:r>
              <a:rPr lang="en-US" sz="1800" b="0" i="0" u="none" dirty="0" err="1">
                <a:solidFill>
                  <a:srgbClr val="0000FF"/>
                </a:solidFill>
                <a:latin typeface="Verdana" panose="020B0604030504040204"/>
                <a:ea typeface="Verdana" panose="020B0604030504040204"/>
                <a:cs typeface="Verdana" panose="020B0604030504040204"/>
                <a:sym typeface="Verdana" panose="020B0604030504040204"/>
              </a:rPr>
              <a:t>X_train</a:t>
            </a: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 used for fine-tuning our net, and tests set </a:t>
            </a:r>
            <a:r>
              <a:rPr lang="en-US" sz="1800" b="0" i="0" u="none" dirty="0" err="1">
                <a:solidFill>
                  <a:srgbClr val="0000FF"/>
                </a:solidFill>
                <a:latin typeface="Verdana" panose="020B0604030504040204"/>
                <a:ea typeface="Verdana" panose="020B0604030504040204"/>
                <a:cs typeface="Verdana" panose="020B0604030504040204"/>
                <a:sym typeface="Verdana" panose="020B0604030504040204"/>
              </a:rPr>
              <a:t>X_test</a:t>
            </a: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 used for assessing the performance. </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FF0000"/>
                </a:solidFill>
                <a:latin typeface="Verdana" panose="020B0604030504040204"/>
                <a:ea typeface="Verdana" panose="020B0604030504040204"/>
                <a:cs typeface="Verdana" panose="020B0604030504040204"/>
                <a:sym typeface="Verdana" panose="020B0604030504040204"/>
              </a:rPr>
              <a:t>Data is converted into float32 </a:t>
            </a: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for supporting GPU computation and normalized to [0, 1]. </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In the simplest cases, </a:t>
            </a:r>
            <a:r>
              <a:rPr lang="en-US" sz="1800" b="1" i="0" u="none" dirty="0">
                <a:solidFill>
                  <a:srgbClr val="FF0000"/>
                </a:solidFill>
                <a:latin typeface="Verdana" panose="020B0604030504040204"/>
                <a:ea typeface="Verdana" panose="020B0604030504040204"/>
                <a:cs typeface="Verdana" panose="020B0604030504040204"/>
                <a:sym typeface="Verdana" panose="020B0604030504040204"/>
              </a:rPr>
              <a:t>normalization of ratings</a:t>
            </a: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 means adjusting values measured on different scales to a notionally common scale, often prior to averaging</a:t>
            </a:r>
          </a:p>
          <a:p>
            <a:pPr marL="0" marR="0" lvl="0" indent="0" algn="l" rtl="0">
              <a:lnSpc>
                <a:spcPct val="100000"/>
              </a:lnSpc>
              <a:spcBef>
                <a:spcPts val="0"/>
              </a:spcBef>
              <a:spcAft>
                <a:spcPts val="0"/>
              </a:spcAft>
              <a:buNone/>
            </a:pPr>
            <a:endParaRPr sz="1800" b="0" i="0" u="none" dirty="0">
              <a:solidFill>
                <a:srgbClr val="0000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76"/>
          <p:cNvSpPr txBox="1"/>
          <p:nvPr/>
        </p:nvSpPr>
        <p:spPr>
          <a:xfrm>
            <a:off x="190500" y="914400"/>
            <a:ext cx="8272500" cy="5432400"/>
          </a:xfrm>
          <a:prstGeom prst="rect">
            <a:avLst/>
          </a:prstGeom>
          <a:noFill/>
          <a:ln>
            <a:noFill/>
          </a:ln>
        </p:spPr>
        <p:txBody>
          <a:bodyPr wrap="square" lIns="91425" tIns="45700" rIns="91425" bIns="45700" anchor="t" anchorCtr="0">
            <a:spAutoFit/>
          </a:bodyPr>
          <a:lstStyle/>
          <a:p>
            <a:pPr marL="342900" marR="0" lvl="0" indent="-342900" algn="just" rtl="0">
              <a:lnSpc>
                <a:spcPct val="150000"/>
              </a:lnSpc>
              <a:spcBef>
                <a:spcPts val="0"/>
              </a:spcBef>
              <a:spcAft>
                <a:spcPts val="0"/>
              </a:spcAft>
              <a:buClr>
                <a:srgbClr val="0000FF"/>
              </a:buClr>
              <a:buSzPct val="100000"/>
              <a:buFont typeface="Arial" panose="020B0604020202020204"/>
              <a:buChar char="•"/>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The input layer has a neuron associated with each pixel in the image for a total of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28 x 28 = 784 neurons,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one for each pixel in the MNIST images.</a:t>
            </a:r>
          </a:p>
          <a:p>
            <a:pPr marL="342900" marR="0" lvl="0" indent="-342900" algn="just" rtl="0">
              <a:lnSpc>
                <a:spcPct val="150000"/>
              </a:lnSpc>
              <a:spcBef>
                <a:spcPts val="0"/>
              </a:spcBef>
              <a:spcAft>
                <a:spcPts val="0"/>
              </a:spcAft>
              <a:buClr>
                <a:srgbClr val="FF0000"/>
              </a:buClr>
              <a:buSzPct val="100000"/>
              <a:buFont typeface="Arial" panose="020B0604020202020204"/>
              <a:buChar char="•"/>
            </a:pP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Typically, the values associated with each pixel are normalized in the range [0, 1]</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(which means that the intensity of each pixel is divided by 255, the maximum intensity value). The output is 10 classes, one for each digit</a:t>
            </a:r>
          </a:p>
          <a:p>
            <a:pPr marL="342900" marR="0" lvl="0" indent="-342900" algn="just" rtl="0">
              <a:lnSpc>
                <a:spcPct val="150000"/>
              </a:lnSpc>
              <a:spcBef>
                <a:spcPts val="0"/>
              </a:spcBef>
              <a:spcAft>
                <a:spcPts val="0"/>
              </a:spcAft>
              <a:buClr>
                <a:srgbClr val="FF0000"/>
              </a:buClr>
              <a:buSzPct val="100000"/>
              <a:buFont typeface="Arial" panose="020B0604020202020204"/>
              <a:buChar char="•"/>
            </a:pP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The final layer is a single neuron with activation function </a:t>
            </a:r>
            <a:r>
              <a:rPr lang="en-US" sz="2000" b="0" i="0" u="none" dirty="0" err="1">
                <a:solidFill>
                  <a:srgbClr val="FF0000"/>
                </a:solidFill>
                <a:latin typeface="Verdana" panose="020B0604030504040204"/>
                <a:ea typeface="Verdana" panose="020B0604030504040204"/>
                <a:cs typeface="Verdana" panose="020B0604030504040204"/>
                <a:sym typeface="Verdana" panose="020B0604030504040204"/>
              </a:rPr>
              <a:t>softmax</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which is a generalization of the sigmoid function.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Softmax</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aggregates 10 answers provided by the previous layer with 10 neurons as a probability</a:t>
            </a:r>
          </a:p>
          <a:p>
            <a:pPr marL="0" marR="0" lvl="0" indent="0" algn="l" rtl="0">
              <a:lnSpc>
                <a:spcPct val="100000"/>
              </a:lnSpc>
              <a:spcBef>
                <a:spcPts val="0"/>
              </a:spcBef>
              <a:spcAft>
                <a:spcPts val="0"/>
              </a:spcAft>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81"/>
          <p:cNvSpPr txBox="1"/>
          <p:nvPr/>
        </p:nvSpPr>
        <p:spPr>
          <a:xfrm>
            <a:off x="379757" y="986405"/>
            <a:ext cx="8001000" cy="5170606"/>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Once we define the model, we have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to compile the model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so that it can be executed by the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backend (either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Theano</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or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TensorFlow</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a:t>
            </a:r>
          </a:p>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Here we need to</a:t>
            </a:r>
          </a:p>
          <a:p>
            <a:pPr marL="342900" indent="-342900" algn="just">
              <a:lnSpc>
                <a:spcPct val="150000"/>
              </a:lnSpc>
              <a:spcBef>
                <a:spcPts val="0"/>
              </a:spcBef>
              <a:spcAft>
                <a:spcPts val="0"/>
              </a:spcAft>
              <a:buClr>
                <a:srgbClr val="0000FF"/>
              </a:buClr>
              <a:buSzPct val="25000"/>
              <a:buFont typeface="Arial" panose="020B0604020202020204" pitchFamily="34" charset="0"/>
              <a:buChar char="•"/>
            </a:pPr>
            <a:r>
              <a:rPr lang="en-US" sz="2000" dirty="0">
                <a:solidFill>
                  <a:srgbClr val="FF0000"/>
                </a:solidFill>
                <a:latin typeface="Verdana" panose="020B0604030504040204"/>
                <a:ea typeface="Verdana" panose="020B0604030504040204"/>
                <a:cs typeface="Verdana" panose="020B0604030504040204"/>
                <a:sym typeface="Verdana" panose="020B0604030504040204"/>
              </a:rPr>
              <a:t>1) select the objective function (what to minimize) </a:t>
            </a:r>
            <a:r>
              <a:rPr lang="en-US" sz="2000" dirty="0">
                <a:solidFill>
                  <a:srgbClr val="0000FF"/>
                </a:solidFill>
                <a:latin typeface="Verdana" panose="020B0604030504040204"/>
                <a:ea typeface="Verdana" panose="020B0604030504040204"/>
                <a:cs typeface="Verdana" panose="020B0604030504040204"/>
                <a:sym typeface="Verdana" panose="020B0604030504040204"/>
              </a:rPr>
              <a:t>that is used by the optimizer to navigate the space of weights (also called loss function/loss minimization)</a:t>
            </a:r>
          </a:p>
          <a:p>
            <a:pPr marL="0" marR="0" lvl="0" indent="0" algn="just" rtl="0">
              <a:lnSpc>
                <a:spcPct val="150000"/>
              </a:lnSpc>
              <a:spcBef>
                <a:spcPts val="0"/>
              </a:spcBef>
              <a:spcAft>
                <a:spcPts val="0"/>
              </a:spcAft>
              <a:buClr>
                <a:srgbClr val="0000FF"/>
              </a:buClr>
              <a:buSzPct val="100000"/>
            </a:pPr>
            <a:r>
              <a:rPr lang="en-US" sz="2000" dirty="0">
                <a:solidFill>
                  <a:srgbClr val="FF0000"/>
                </a:solidFill>
                <a:latin typeface="Verdana" panose="020B0604030504040204"/>
                <a:ea typeface="Verdana" panose="020B0604030504040204"/>
                <a:cs typeface="Verdana" panose="020B0604030504040204"/>
                <a:sym typeface="Verdana" panose="020B0604030504040204"/>
              </a:rPr>
              <a:t>    2)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select the optimizer that is the specific algorithm(how</a:t>
            </a:r>
          </a:p>
          <a:p>
            <a:pPr marL="0" marR="0" lvl="0" indent="0" algn="just" rtl="0">
              <a:lnSpc>
                <a:spcPct val="150000"/>
              </a:lnSpc>
              <a:spcBef>
                <a:spcPts val="0"/>
              </a:spcBef>
              <a:spcAft>
                <a:spcPts val="0"/>
              </a:spcAft>
              <a:buClr>
                <a:srgbClr val="0000FF"/>
              </a:buClr>
              <a:buSzPct val="100000"/>
            </a:pPr>
            <a:r>
              <a:rPr lang="en-US" sz="2000" dirty="0">
                <a:solidFill>
                  <a:srgbClr val="FF0000"/>
                </a:solidFill>
                <a:latin typeface="Verdana" panose="020B0604030504040204"/>
                <a:ea typeface="Verdana" panose="020B0604030504040204"/>
                <a:cs typeface="Verdana" panose="020B0604030504040204"/>
                <a:sym typeface="Verdana" panose="020B0604030504040204"/>
              </a:rPr>
              <a:t>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to minimize the weights) used to update weights while we</a:t>
            </a:r>
          </a:p>
          <a:p>
            <a:pPr marL="0" marR="0" lvl="0" indent="0" algn="just" rtl="0">
              <a:lnSpc>
                <a:spcPct val="150000"/>
              </a:lnSpc>
              <a:spcBef>
                <a:spcPts val="0"/>
              </a:spcBef>
              <a:spcAft>
                <a:spcPts val="0"/>
              </a:spcAft>
              <a:buClr>
                <a:srgbClr val="0000FF"/>
              </a:buClr>
              <a:buSzPct val="100000"/>
            </a:pPr>
            <a:r>
              <a:rPr lang="en-US" sz="2000" dirty="0">
                <a:solidFill>
                  <a:srgbClr val="FF0000"/>
                </a:solidFill>
                <a:latin typeface="Verdana" panose="020B0604030504040204"/>
                <a:ea typeface="Verdana" panose="020B0604030504040204"/>
                <a:cs typeface="Verdana" panose="020B0604030504040204"/>
                <a:sym typeface="Verdana" panose="020B0604030504040204"/>
              </a:rPr>
              <a:t>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 train our model</a:t>
            </a:r>
          </a:p>
          <a:p>
            <a:pPr marL="0" marR="0" lvl="0" indent="0" algn="just" rtl="0">
              <a:lnSpc>
                <a:spcPct val="150000"/>
              </a:lnSpc>
              <a:spcBef>
                <a:spcPts val="0"/>
              </a:spcBef>
              <a:spcAft>
                <a:spcPts val="0"/>
              </a:spcAft>
              <a:buClr>
                <a:srgbClr val="0000FF"/>
              </a:buClr>
              <a:buSzPct val="100000"/>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3) We need to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evaluate the trained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951865"/>
            <a:ext cx="6775450" cy="3360279"/>
          </a:xfrm>
          <a:prstGeom prst="rect">
            <a:avLst/>
          </a:prstGeom>
          <a:noFill/>
        </p:spPr>
        <p:txBody>
          <a:bodyPr wrap="square" rtlCol="0">
            <a:spAutoFit/>
          </a:bodyPr>
          <a:lstStyle/>
          <a:p>
            <a:pPr algn="ctr" fontAlgn="auto">
              <a:lnSpc>
                <a:spcPct val="150000"/>
              </a:lnSpc>
            </a:pPr>
            <a:r>
              <a:rPr lang="en-US" sz="1800" dirty="0">
                <a:solidFill>
                  <a:srgbClr val="FF0000"/>
                </a:solidFill>
                <a:latin typeface="Verdana" panose="020B0604030504040204" pitchFamily="34" charset="0"/>
                <a:cs typeface="Verdana" panose="020B0604030504040204" pitchFamily="34" charset="0"/>
                <a:sym typeface="+mn-ea"/>
              </a:rPr>
              <a:t>Timings</a:t>
            </a:r>
            <a:r>
              <a:rPr lang="en-US" sz="1800" dirty="0">
                <a:solidFill>
                  <a:srgbClr val="0000FF"/>
                </a:solidFill>
                <a:latin typeface="Verdana" panose="020B0604030504040204" pitchFamily="34" charset="0"/>
                <a:cs typeface="Verdana" panose="020B0604030504040204" pitchFamily="34" charset="0"/>
                <a:sym typeface="+mn-ea"/>
              </a:rPr>
              <a:t>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10:00 – 11:30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12:30 – 14:00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break times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5 mins around 10:45 and 13:15 (break slide as shown next)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sym typeface="+mn-ea"/>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We will be there 10 mins before session</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86"/>
          <p:cNvSpPr txBox="1"/>
          <p:nvPr/>
        </p:nvSpPr>
        <p:spPr>
          <a:xfrm>
            <a:off x="442912" y="1071562"/>
            <a:ext cx="8082000" cy="3786300"/>
          </a:xfrm>
          <a:prstGeom prst="rect">
            <a:avLst/>
          </a:prstGeom>
          <a:noFill/>
          <a:ln>
            <a:noFill/>
          </a:ln>
        </p:spPr>
        <p:txBody>
          <a:bodyPr wrap="square" lIns="91425" tIns="45700" rIns="91425" bIns="45700" anchor="t" anchorCtr="0">
            <a:spAutoFit/>
          </a:bodyPr>
          <a:lstStyle/>
          <a:p>
            <a:pPr marL="0" marR="0" lvl="0" indent="0" algn="l"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Some common choices for the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objective function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(a complete list of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objective functions is at https://keras.io/objectives/) are as follows:</a:t>
            </a:r>
          </a:p>
          <a:p>
            <a:pPr marL="0" marR="0" lvl="0" indent="0" algn="l" rtl="0">
              <a:lnSpc>
                <a:spcPct val="150000"/>
              </a:lnSpc>
              <a:spcBef>
                <a:spcPts val="0"/>
              </a:spcBef>
              <a:spcAft>
                <a:spcPts val="0"/>
              </a:spcAft>
              <a:buClr>
                <a:schemeClr val="dk1"/>
              </a:buClr>
              <a:buFont typeface="Arial" panose="020B0604020202020204"/>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l" rtl="0">
              <a:lnSpc>
                <a:spcPct val="150000"/>
              </a:lnSpc>
              <a:spcBef>
                <a:spcPts val="0"/>
              </a:spcBef>
              <a:spcAft>
                <a:spcPts val="0"/>
              </a:spcAft>
              <a:buClr>
                <a:srgbClr val="FF0000"/>
              </a:buClr>
              <a:buSzPct val="100000"/>
              <a:buFont typeface="Arial" panose="020B0604020202020204"/>
              <a:buChar char="•"/>
            </a:pP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MSE: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This is the mean squared error between the predictions and the true values. Mathematically, if   is a vector of n predictions, and Y is the vector of n observed values, then they satisfy the following equation:</a:t>
            </a:r>
          </a:p>
        </p:txBody>
      </p:sp>
      <p:pic>
        <p:nvPicPr>
          <p:cNvPr id="6" name="Shape 987"/>
          <p:cNvPicPr preferRelativeResize="0"/>
          <p:nvPr/>
        </p:nvPicPr>
        <p:blipFill rotWithShape="1">
          <a:blip r:embed="rId2"/>
          <a:srcRect/>
          <a:stretch>
            <a:fillRect/>
          </a:stretch>
        </p:blipFill>
        <p:spPr>
          <a:xfrm>
            <a:off x="2600325" y="4956175"/>
            <a:ext cx="3415676" cy="7729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92"/>
          <p:cNvSpPr txBox="1"/>
          <p:nvPr/>
        </p:nvSpPr>
        <p:spPr>
          <a:xfrm>
            <a:off x="341657" y="914400"/>
            <a:ext cx="8053500" cy="60945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These objective functions average all the mistakes made for each prediction, and if the prediction is far from the true value, then this distance is made more 	evident by the squaring operation.</a:t>
            </a:r>
          </a:p>
          <a:p>
            <a:pPr marL="0" marR="0" lvl="0" indent="0" algn="just" rtl="0">
              <a:lnSpc>
                <a:spcPct val="150000"/>
              </a:lnSpc>
              <a:spcBef>
                <a:spcPts val="0"/>
              </a:spcBef>
              <a:spcAft>
                <a:spcPts val="0"/>
              </a:spcAft>
              <a:buClr>
                <a:schemeClr val="dk1"/>
              </a:buClr>
              <a:buFont typeface="Arial" panose="020B0604020202020204"/>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50000"/>
              </a:lnSpc>
              <a:spcBef>
                <a:spcPts val="0"/>
              </a:spcBef>
              <a:spcAft>
                <a:spcPts val="0"/>
              </a:spcAft>
              <a:buClr>
                <a:srgbClr val="FF0000"/>
              </a:buClr>
              <a:buSzPct val="25000"/>
              <a:buFont typeface="Verdana" panose="020B0604030504040204"/>
              <a:buNone/>
            </a:pP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Binary cross-entropy: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This is the binary logarithmic loss. This objective function is suitable for binary labels prediction.</a:t>
            </a:r>
          </a:p>
          <a:p>
            <a:pPr marL="0" marR="0" lvl="0" indent="0" algn="just" rtl="0">
              <a:lnSpc>
                <a:spcPct val="150000"/>
              </a:lnSpc>
              <a:spcBef>
                <a:spcPts val="0"/>
              </a:spcBef>
              <a:spcAft>
                <a:spcPts val="0"/>
              </a:spcAft>
              <a:buClr>
                <a:srgbClr val="FF0000"/>
              </a:buClr>
              <a:buSzPct val="25000"/>
              <a:buFont typeface="Verdana" panose="020B0604030504040204"/>
              <a:buNone/>
            </a:pP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Categorical cross-entropy: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This is the multiclass logarithmic loss. This objective function is suitable for multiclass labels predictions. It is also the default choice in association with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softmax</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activation. </a:t>
            </a:r>
          </a:p>
          <a:p>
            <a:pPr marL="0" marR="0" lvl="0" indent="0" algn="just" rtl="0">
              <a:lnSpc>
                <a:spcPct val="150000"/>
              </a:lnSpc>
              <a:spcBef>
                <a:spcPts val="0"/>
              </a:spcBef>
              <a:spcAft>
                <a:spcPts val="0"/>
              </a:spcAft>
              <a:buClr>
                <a:schemeClr val="dk1"/>
              </a:buClr>
              <a:buFont typeface="Arial" panose="020B0604020202020204"/>
              <a:buNone/>
            </a:pPr>
            <a:endParaRPr sz="2000" b="0" i="0" u="none" dirty="0">
              <a:solidFill>
                <a:srgbClr val="0000FF"/>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b="0" i="0" u="none" dirty="0">
              <a:solidFill>
                <a:srgbClr val="0000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97"/>
          <p:cNvSpPr txBox="1"/>
          <p:nvPr/>
        </p:nvSpPr>
        <p:spPr>
          <a:xfrm>
            <a:off x="377825" y="1163637"/>
            <a:ext cx="8043900" cy="42483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Some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common choices for metrics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(a complete list of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metrics is at https://keras.io/metrics/) are as follows:</a:t>
            </a:r>
          </a:p>
          <a:p>
            <a:pPr marL="0" marR="0" lvl="0" indent="0" algn="just" rtl="0">
              <a:lnSpc>
                <a:spcPct val="150000"/>
              </a:lnSpc>
              <a:spcBef>
                <a:spcPts val="0"/>
              </a:spcBef>
              <a:spcAft>
                <a:spcPts val="0"/>
              </a:spcAft>
              <a:buClr>
                <a:schemeClr val="dk1"/>
              </a:buClr>
              <a:buFont typeface="Arial" panose="020B0604020202020204"/>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50000"/>
              </a:lnSpc>
              <a:spcBef>
                <a:spcPts val="0"/>
              </a:spcBef>
              <a:spcAft>
                <a:spcPts val="0"/>
              </a:spcAft>
              <a:buClr>
                <a:srgbClr val="FF0000"/>
              </a:buClr>
              <a:buSzPct val="100000"/>
              <a:buFont typeface="Arial" panose="020B0604020202020204"/>
              <a:buChar char="•"/>
            </a:pPr>
            <a:r>
              <a:rPr lang="en-US" sz="2000" b="1" i="0" u="none" dirty="0">
                <a:solidFill>
                  <a:srgbClr val="FF0000"/>
                </a:solidFill>
                <a:latin typeface="Verdana" panose="020B0604030504040204"/>
                <a:ea typeface="Verdana" panose="020B0604030504040204"/>
                <a:cs typeface="Verdana" panose="020B0604030504040204"/>
                <a:sym typeface="Verdana" panose="020B0604030504040204"/>
              </a:rPr>
              <a:t>Accuracy</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This is the proportion of correct predictions with respect to the targets </a:t>
            </a:r>
          </a:p>
          <a:p>
            <a:pPr marL="0" marR="0" lvl="0" indent="0" algn="just" rtl="0">
              <a:lnSpc>
                <a:spcPct val="150000"/>
              </a:lnSpc>
              <a:spcBef>
                <a:spcPts val="0"/>
              </a:spcBef>
              <a:spcAft>
                <a:spcPts val="0"/>
              </a:spcAft>
              <a:buClr>
                <a:srgbClr val="FF0000"/>
              </a:buClr>
              <a:buSzPct val="100000"/>
              <a:buFont typeface="Arial" panose="020B0604020202020204"/>
              <a:buChar char="•"/>
            </a:pPr>
            <a:r>
              <a:rPr lang="en-US" sz="2000" b="1" i="0" u="none" dirty="0">
                <a:solidFill>
                  <a:srgbClr val="FF0000"/>
                </a:solidFill>
                <a:latin typeface="Verdana" panose="020B0604030504040204"/>
                <a:ea typeface="Verdana" panose="020B0604030504040204"/>
                <a:cs typeface="Verdana" panose="020B0604030504040204"/>
                <a:sym typeface="Verdana" panose="020B0604030504040204"/>
              </a:rPr>
              <a:t>Precision</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This denotes how many selected items are relevant for a multilabel classification</a:t>
            </a:r>
          </a:p>
          <a:p>
            <a:pPr marL="0" marR="0" lvl="0" indent="0" algn="just" rtl="0">
              <a:lnSpc>
                <a:spcPct val="150000"/>
              </a:lnSpc>
              <a:spcBef>
                <a:spcPts val="0"/>
              </a:spcBef>
              <a:spcAft>
                <a:spcPts val="0"/>
              </a:spcAft>
              <a:buClr>
                <a:srgbClr val="FF0000"/>
              </a:buClr>
              <a:buSzPct val="100000"/>
              <a:buFont typeface="Arial" panose="020B0604020202020204"/>
              <a:buChar char="•"/>
            </a:pPr>
            <a:r>
              <a:rPr lang="en-US" sz="2000" b="1" i="0" u="none" dirty="0">
                <a:solidFill>
                  <a:srgbClr val="FF0000"/>
                </a:solidFill>
                <a:latin typeface="Verdana" panose="020B0604030504040204"/>
                <a:ea typeface="Verdana" panose="020B0604030504040204"/>
                <a:cs typeface="Verdana" panose="020B0604030504040204"/>
                <a:sym typeface="Verdana" panose="020B0604030504040204"/>
              </a:rPr>
              <a:t>Recall:</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 </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This denotes how many selected items are relevant for a multilabel classification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1537" y="2656408"/>
            <a:ext cx="7858125" cy="707886"/>
          </a:xfrm>
          <a:prstGeom prst="rect">
            <a:avLst/>
          </a:prstGeom>
        </p:spPr>
        <p:txBody>
          <a:bodyPr wrap="square">
            <a:spAutoFit/>
          </a:bodyPr>
          <a:lstStyle/>
          <a:p>
            <a:pPr algn="ctr"/>
            <a:r>
              <a:rPr lang="en-US" sz="4000" b="1" dirty="0">
                <a:solidFill>
                  <a:srgbClr val="C00000"/>
                </a:solidFill>
                <a:latin typeface="+mj-lt"/>
              </a:rPr>
              <a:t>Improving a baseline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954107"/>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MLP Code and exercise </a:t>
            </a:r>
          </a:p>
          <a:p>
            <a:pPr algn="ctr" eaLnBrk="0" hangingPunct="0"/>
            <a:r>
              <a:rPr lang="en-GB" sz="2000" b="1" dirty="0">
                <a:solidFill>
                  <a:srgbClr val="FF0000"/>
                </a:solidFill>
                <a:latin typeface="Verdana" pitchFamily="34" charset="0"/>
                <a:ea typeface="Verdana" pitchFamily="34" charset="0"/>
                <a:cs typeface="Verdana" pitchFamily="34" charset="0"/>
              </a:rPr>
              <a:t>improving the baseline</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0921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43883" y="1129665"/>
            <a:ext cx="7264382" cy="5022272"/>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mnist_V1.ipynb  </a:t>
            </a:r>
            <a:r>
              <a:rPr lang="en-US" sz="1800" dirty="0">
                <a:solidFill>
                  <a:srgbClr val="0000FF"/>
                </a:solidFill>
                <a:latin typeface="Verdana" panose="020B0604030504040204" pitchFamily="34" charset="0"/>
                <a:cs typeface="Verdana" panose="020B0604030504040204" pitchFamily="34" charset="0"/>
                <a:sym typeface="+mn-ea"/>
              </a:rPr>
              <a:t>--&gt; the basic model (One hidden layer) - takes through the concept of model building, data loading, evaluating and prediction.</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mnist_V2.ipynb </a:t>
            </a:r>
            <a:r>
              <a:rPr lang="en-US" sz="1800" dirty="0">
                <a:solidFill>
                  <a:srgbClr val="0000FF"/>
                </a:solidFill>
                <a:latin typeface="Verdana" panose="020B0604030504040204" pitchFamily="34" charset="0"/>
                <a:cs typeface="Verdana" panose="020B0604030504040204" pitchFamily="34" charset="0"/>
                <a:sym typeface="+mn-ea"/>
              </a:rPr>
              <a:t>--&gt; just adds an additional hidden layer-- the concept of making model—deeper</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mnist_V3.ipynb</a:t>
            </a:r>
            <a:r>
              <a:rPr lang="en-US" sz="1800" dirty="0">
                <a:solidFill>
                  <a:srgbClr val="0000FF"/>
                </a:solidFill>
                <a:latin typeface="Verdana" panose="020B0604030504040204" pitchFamily="34" charset="0"/>
                <a:cs typeface="Verdana" panose="020B0604030504040204" pitchFamily="34" charset="0"/>
                <a:sym typeface="+mn-ea"/>
              </a:rPr>
              <a:t> --&gt; In the model adds a dropout layer to explain the concept of dropout and how it helps overcome overfitting.</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mnist_V4.ipynb , mnist_V5.ipynb-</a:t>
            </a:r>
            <a:r>
              <a:rPr lang="en-US" sz="1800" dirty="0">
                <a:solidFill>
                  <a:srgbClr val="0000FF"/>
                </a:solidFill>
                <a:latin typeface="Verdana" panose="020B0604030504040204" pitchFamily="34" charset="0"/>
                <a:cs typeface="Verdana" panose="020B0604030504040204" pitchFamily="34" charset="0"/>
                <a:sym typeface="+mn-ea"/>
              </a:rPr>
              <a:t>-&gt; Now we start to experiment with optimizers (RMSProp, Adam).</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mnist_V6.ipynb </a:t>
            </a:r>
            <a:r>
              <a:rPr lang="en-US" sz="1800" dirty="0">
                <a:solidFill>
                  <a:srgbClr val="0000FF"/>
                </a:solidFill>
                <a:latin typeface="Verdana" panose="020B0604030504040204" pitchFamily="34" charset="0"/>
                <a:cs typeface="Verdana" panose="020B0604030504040204" pitchFamily="34" charset="0"/>
                <a:sym typeface="+mn-ea"/>
              </a:rPr>
              <a:t>--&gt;   Change epochs (from 50 to 20)</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01693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29665"/>
            <a:ext cx="6775450" cy="4246245"/>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mnist_V7.ipynb , mnist_V10.ipynb-</a:t>
            </a:r>
            <a:r>
              <a:rPr lang="en-US" sz="1800" dirty="0">
                <a:solidFill>
                  <a:srgbClr val="0000FF"/>
                </a:solidFill>
                <a:latin typeface="Verdana" panose="020B0604030504040204" pitchFamily="34" charset="0"/>
                <a:cs typeface="Verdana" panose="020B0604030504040204" pitchFamily="34" charset="0"/>
                <a:sym typeface="+mn-ea"/>
              </a:rPr>
              <a:t>-&gt; Change batch_size (256, 512)</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mnist_V8.ipynb </a:t>
            </a:r>
            <a:r>
              <a:rPr lang="en-US" sz="1800" dirty="0">
                <a:solidFill>
                  <a:srgbClr val="0000FF"/>
                </a:solidFill>
                <a:latin typeface="Verdana" panose="020B0604030504040204" pitchFamily="34" charset="0"/>
                <a:cs typeface="Verdana" panose="020B0604030504040204" pitchFamily="34" charset="0"/>
                <a:sym typeface="+mn-ea"/>
              </a:rPr>
              <a:t>--&gt; Uses SGD with specific learning rate-- so that  effect of learning rate can be observed (Learning rate here remains constant throughout training)</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mnist_V9.ipynb </a:t>
            </a:r>
            <a:r>
              <a:rPr lang="en-US" sz="1800" dirty="0">
                <a:solidFill>
                  <a:srgbClr val="0000FF"/>
                </a:solidFill>
                <a:latin typeface="Verdana" panose="020B0604030504040204" pitchFamily="34" charset="0"/>
                <a:cs typeface="Verdana" panose="020B0604030504040204" pitchFamily="34" charset="0"/>
                <a:sym typeface="+mn-ea"/>
              </a:rPr>
              <a:t>--&gt; Here the change is in the number of hidden units (N-HIdden)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92430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954107"/>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Spatial considerations </a:t>
            </a:r>
          </a:p>
          <a:p>
            <a:pPr algn="ctr" eaLnBrk="0" hangingPunct="0"/>
            <a:r>
              <a:rPr lang="en-GB" sz="2000" b="1" dirty="0">
                <a:solidFill>
                  <a:srgbClr val="FF0000"/>
                </a:solidFill>
                <a:latin typeface="Verdana" pitchFamily="34" charset="0"/>
                <a:ea typeface="Verdana" pitchFamily="34" charset="0"/>
                <a:cs typeface="Verdana" pitchFamily="34" charset="0"/>
              </a:rPr>
              <a:t>Convolutional Neural Networks</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963993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A4274-D8F6-461C-9F41-88D953506B9B}"/>
              </a:ext>
            </a:extLst>
          </p:cNvPr>
          <p:cNvSpPr/>
          <p:nvPr/>
        </p:nvSpPr>
        <p:spPr>
          <a:xfrm>
            <a:off x="218747" y="931748"/>
            <a:ext cx="8203268" cy="2529282"/>
          </a:xfrm>
          <a:prstGeom prst="rect">
            <a:avLst/>
          </a:prstGeom>
        </p:spPr>
        <p:txBody>
          <a:bodyPr wrap="square">
            <a:spAutoFit/>
          </a:bodyPr>
          <a:lstStyle/>
          <a:p>
            <a:pPr marL="342900" indent="-342900" algn="just">
              <a:lnSpc>
                <a:spcPct val="150000"/>
              </a:lnSpc>
              <a:buAutoNum type="arabicParenR"/>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MLP makes no consideration for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spatial features</a:t>
            </a:r>
          </a:p>
          <a:p>
            <a:pPr marL="342900" indent="-342900" algn="just">
              <a:lnSpc>
                <a:spcPct val="150000"/>
              </a:lnSpc>
              <a:buAutoNum type="arabicParenR"/>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In images,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spatial (proximity)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matters</a:t>
            </a:r>
          </a:p>
          <a:p>
            <a:pPr marL="342900" indent="-342900" algn="just">
              <a:lnSpc>
                <a:spcPct val="150000"/>
              </a:lnSpc>
              <a:buAutoNum type="arabicParenR"/>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Convolutional neural networks are characterised by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locally connected shared weight layers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p>
          <a:p>
            <a:pPr marL="342900" indent="-342900" algn="just">
              <a:lnSpc>
                <a:spcPct val="150000"/>
              </a:lnSpc>
              <a:buAutoNum type="arabicParenR"/>
            </a:pPr>
            <a:r>
              <a:rPr lang="en-US" sz="1800" dirty="0">
                <a:solidFill>
                  <a:srgbClr val="0000FF"/>
                </a:solidFill>
                <a:effectLst/>
                <a:latin typeface="Verdana" panose="020B0604030504040204" pitchFamily="34" charset="0"/>
                <a:ea typeface="Verdana" panose="020B0604030504040204" pitchFamily="34" charset="0"/>
                <a:cs typeface="Calibri" panose="020F0502020204030204" pitchFamily="34" charset="0"/>
              </a:rPr>
              <a:t>Three types of layers: convolutional layer, pooling layer, fully connected layer</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6393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28E35B-36AA-40A8-9E1B-CA9A3E604EAB}"/>
              </a:ext>
            </a:extLst>
          </p:cNvPr>
          <p:cNvPicPr>
            <a:picLocks noChangeAspect="1"/>
          </p:cNvPicPr>
          <p:nvPr/>
        </p:nvPicPr>
        <p:blipFill>
          <a:blip r:embed="rId2"/>
          <a:stretch>
            <a:fillRect/>
          </a:stretch>
        </p:blipFill>
        <p:spPr>
          <a:xfrm>
            <a:off x="1396841" y="1326617"/>
            <a:ext cx="5520794" cy="3510426"/>
          </a:xfrm>
          <a:prstGeom prst="rect">
            <a:avLst/>
          </a:prstGeom>
        </p:spPr>
      </p:pic>
      <p:sp>
        <p:nvSpPr>
          <p:cNvPr id="3" name="Rectangle 2">
            <a:extLst>
              <a:ext uri="{FF2B5EF4-FFF2-40B4-BE49-F238E27FC236}">
                <a16:creationId xmlns:a16="http://schemas.microsoft.com/office/drawing/2014/main" id="{4AC9CC13-3CC6-400E-B733-374CE466AF75}"/>
              </a:ext>
            </a:extLst>
          </p:cNvPr>
          <p:cNvSpPr/>
          <p:nvPr/>
        </p:nvSpPr>
        <p:spPr>
          <a:xfrm>
            <a:off x="716100" y="5039289"/>
            <a:ext cx="7685777" cy="464871"/>
          </a:xfrm>
          <a:prstGeom prst="rect">
            <a:avLst/>
          </a:prstGeom>
        </p:spPr>
        <p:txBody>
          <a:bodyPr wrap="square">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Image source </a:t>
            </a:r>
            <a:r>
              <a:rPr lang="en-US" sz="1800"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http://neuralnetworksanddeeplearning.com/chap6.html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54287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21237" y="2656408"/>
            <a:ext cx="7858125" cy="523220"/>
          </a:xfrm>
          <a:prstGeom prst="rect">
            <a:avLst/>
          </a:prstGeom>
        </p:spPr>
        <p:txBody>
          <a:bodyPr wrap="square">
            <a:spAutoFit/>
          </a:bodyPr>
          <a:lstStyle/>
          <a:p>
            <a:pPr algn="ctr"/>
            <a:r>
              <a:rPr lang="en-US" sz="2800" b="1" dirty="0">
                <a:solidFill>
                  <a:srgbClr val="C00000"/>
                </a:solidFill>
                <a:latin typeface="+mj-lt"/>
              </a:rPr>
              <a:t>Steps for building a model in </a:t>
            </a:r>
            <a:r>
              <a:rPr lang="en-US" sz="2800" b="1" dirty="0" err="1">
                <a:solidFill>
                  <a:srgbClr val="C00000"/>
                </a:solidFill>
                <a:latin typeface="+mj-lt"/>
              </a:rPr>
              <a:t>Keras</a:t>
            </a:r>
            <a:endParaRPr lang="en-US" sz="2800" b="1" dirty="0">
              <a:solidFill>
                <a:srgbClr val="C00000"/>
              </a:solidFill>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4281B9-5CFD-477A-9C9F-F90E93765020}"/>
              </a:ext>
            </a:extLst>
          </p:cNvPr>
          <p:cNvSpPr/>
          <p:nvPr/>
        </p:nvSpPr>
        <p:spPr>
          <a:xfrm>
            <a:off x="212518" y="852630"/>
            <a:ext cx="8149603" cy="2169825"/>
          </a:xfrm>
          <a:prstGeom prst="rect">
            <a:avLst/>
          </a:prstGeom>
        </p:spPr>
        <p:txBody>
          <a:bodyPr wrap="square">
            <a:spAutoFit/>
          </a:bodyPr>
          <a:lstStyle/>
          <a:p>
            <a:pPr algn="just">
              <a:lnSpc>
                <a:spcPct val="150000"/>
              </a:lnSpc>
            </a:pP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Instead of connecting every input pixel to every hidden neuron (like the MLP), we connect neurons only from a small localised region of the input image</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Hence, each neuron in the first hidden layer will be connected to a small region of the input neurons, say, for example, a 5×5 region, corresponding to 25 input pixels.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5FEDB24-F067-49DF-A79B-C81BBE814C1E}"/>
              </a:ext>
            </a:extLst>
          </p:cNvPr>
          <p:cNvPicPr>
            <a:picLocks noChangeAspect="1"/>
          </p:cNvPicPr>
          <p:nvPr/>
        </p:nvPicPr>
        <p:blipFill>
          <a:blip r:embed="rId2"/>
          <a:stretch>
            <a:fillRect/>
          </a:stretch>
        </p:blipFill>
        <p:spPr>
          <a:xfrm>
            <a:off x="1460259" y="3241674"/>
            <a:ext cx="6358524" cy="2113784"/>
          </a:xfrm>
          <a:prstGeom prst="rect">
            <a:avLst/>
          </a:prstGeom>
        </p:spPr>
      </p:pic>
      <p:sp>
        <p:nvSpPr>
          <p:cNvPr id="4" name="Rectangle 3">
            <a:extLst>
              <a:ext uri="{FF2B5EF4-FFF2-40B4-BE49-F238E27FC236}">
                <a16:creationId xmlns:a16="http://schemas.microsoft.com/office/drawing/2014/main" id="{7D232BD1-E45D-40DA-9B2E-BEC36DA34DF5}"/>
              </a:ext>
            </a:extLst>
          </p:cNvPr>
          <p:cNvSpPr/>
          <p:nvPr/>
        </p:nvSpPr>
        <p:spPr>
          <a:xfrm>
            <a:off x="321520" y="5630720"/>
            <a:ext cx="7749053" cy="353943"/>
          </a:xfrm>
          <a:prstGeom prst="rect">
            <a:avLst/>
          </a:prstGeom>
        </p:spPr>
        <p:txBody>
          <a:bodyPr wrap="square">
            <a:spAutoFit/>
          </a:bodyPr>
          <a:lstStyle/>
          <a:p>
            <a:r>
              <a:rPr lang="fr-FR" dirty="0"/>
              <a:t>Image source http://neuralnetworksanddeeplearning.com/chap6.html</a:t>
            </a:r>
            <a:endParaRPr lang="en-US" dirty="0"/>
          </a:p>
        </p:txBody>
      </p:sp>
    </p:spTree>
    <p:extLst>
      <p:ext uri="{BB962C8B-B14F-4D97-AF65-F5344CB8AC3E}">
        <p14:creationId xmlns:p14="http://schemas.microsoft.com/office/powerpoint/2010/main" val="1282555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B2FCE1-E527-4559-ACA1-F0E62A4AA881}"/>
              </a:ext>
            </a:extLst>
          </p:cNvPr>
          <p:cNvSpPr/>
          <p:nvPr/>
        </p:nvSpPr>
        <p:spPr>
          <a:xfrm>
            <a:off x="325092" y="1201078"/>
            <a:ext cx="7990577" cy="4524315"/>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That region in the input image is called the </a:t>
            </a:r>
            <a:r>
              <a:rPr lang="en-US" sz="1800" i="1" dirty="0">
                <a:solidFill>
                  <a:srgbClr val="FF0000"/>
                </a:solidFill>
                <a:latin typeface="Verdana" panose="020B0604030504040204" pitchFamily="34" charset="0"/>
                <a:ea typeface="Verdana" panose="020B0604030504040204" pitchFamily="34" charset="0"/>
                <a:cs typeface="Calibri" panose="020F0502020204030204" pitchFamily="34" charset="0"/>
              </a:rPr>
              <a:t>local receptive field</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for the hidden neuron. It's a little window on the input pixels. The hidden neuron learns to analyse its local receptive field.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We then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slide the local receptive field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across the entire input image. For each local receptive field, there is a different hidden neuron in the first hidden layer. To illustrate this concretely, let's start with a local receptive field in the top-left corner:</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68444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AE5F44-FD7C-40E9-86D5-546EF7725B09}"/>
              </a:ext>
            </a:extLst>
          </p:cNvPr>
          <p:cNvPicPr>
            <a:picLocks noChangeAspect="1"/>
          </p:cNvPicPr>
          <p:nvPr/>
        </p:nvPicPr>
        <p:blipFill>
          <a:blip r:embed="rId2"/>
          <a:stretch>
            <a:fillRect/>
          </a:stretch>
        </p:blipFill>
        <p:spPr>
          <a:xfrm>
            <a:off x="754635" y="1323439"/>
            <a:ext cx="7209921" cy="3990683"/>
          </a:xfrm>
          <a:prstGeom prst="rect">
            <a:avLst/>
          </a:prstGeom>
        </p:spPr>
      </p:pic>
      <p:sp>
        <p:nvSpPr>
          <p:cNvPr id="3" name="Rectangle 2">
            <a:extLst>
              <a:ext uri="{FF2B5EF4-FFF2-40B4-BE49-F238E27FC236}">
                <a16:creationId xmlns:a16="http://schemas.microsoft.com/office/drawing/2014/main" id="{3B6BEE22-A08D-4079-A947-5182D70B6B09}"/>
              </a:ext>
            </a:extLst>
          </p:cNvPr>
          <p:cNvSpPr/>
          <p:nvPr/>
        </p:nvSpPr>
        <p:spPr>
          <a:xfrm>
            <a:off x="304671" y="5442736"/>
            <a:ext cx="8109847" cy="464871"/>
          </a:xfrm>
          <a:prstGeom prst="rect">
            <a:avLst/>
          </a:prstGeom>
        </p:spPr>
        <p:txBody>
          <a:bodyPr wrap="square">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Image source </a:t>
            </a:r>
            <a:r>
              <a:rPr lang="en-US" sz="1800"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http://neuralnetworksanddeeplearning.com/chap6.html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8233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16DA2D-FD1F-42BE-B051-75CFC7E14BA8}"/>
              </a:ext>
            </a:extLst>
          </p:cNvPr>
          <p:cNvSpPr/>
          <p:nvPr/>
        </p:nvSpPr>
        <p:spPr>
          <a:xfrm>
            <a:off x="358292" y="968010"/>
            <a:ext cx="8043585" cy="880369"/>
          </a:xfrm>
          <a:prstGeom prst="rect">
            <a:avLst/>
          </a:prstGeom>
        </p:spPr>
        <p:txBody>
          <a:bodyPr wrap="square">
            <a:spAutoFit/>
          </a:bodyPr>
          <a:lstStyle/>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Then we slide the local receptive field over by one pixel to the right (i.e., by one neuron), to connect to a second hidden neuron:</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BED5346-353E-47C6-8DA7-123E3300A0ED}"/>
              </a:ext>
            </a:extLst>
          </p:cNvPr>
          <p:cNvPicPr>
            <a:picLocks noChangeAspect="1"/>
          </p:cNvPicPr>
          <p:nvPr/>
        </p:nvPicPr>
        <p:blipFill>
          <a:blip r:embed="rId2"/>
          <a:stretch>
            <a:fillRect/>
          </a:stretch>
        </p:blipFill>
        <p:spPr>
          <a:xfrm>
            <a:off x="1170388" y="2197046"/>
            <a:ext cx="6555630" cy="2971302"/>
          </a:xfrm>
          <a:prstGeom prst="rect">
            <a:avLst/>
          </a:prstGeom>
        </p:spPr>
      </p:pic>
      <p:sp>
        <p:nvSpPr>
          <p:cNvPr id="4" name="Rectangle 3">
            <a:extLst>
              <a:ext uri="{FF2B5EF4-FFF2-40B4-BE49-F238E27FC236}">
                <a16:creationId xmlns:a16="http://schemas.microsoft.com/office/drawing/2014/main" id="{116E585A-5D17-40BD-86CC-D2188B4CCB56}"/>
              </a:ext>
            </a:extLst>
          </p:cNvPr>
          <p:cNvSpPr/>
          <p:nvPr/>
        </p:nvSpPr>
        <p:spPr>
          <a:xfrm>
            <a:off x="358291" y="5455988"/>
            <a:ext cx="8043585" cy="464871"/>
          </a:xfrm>
          <a:prstGeom prst="rect">
            <a:avLst/>
          </a:prstGeom>
        </p:spPr>
        <p:txBody>
          <a:bodyPr wrap="square">
            <a:spAutoFit/>
          </a:bodyPr>
          <a:lstStyle/>
          <a:p>
            <a:pPr>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Image source </a:t>
            </a:r>
            <a:r>
              <a:rPr lang="en-US" sz="1800" u="sng" dirty="0">
                <a:solidFill>
                  <a:srgbClr val="0563C1"/>
                </a:solidFill>
                <a:latin typeface="Calibri" panose="020F0502020204030204" pitchFamily="34" charset="0"/>
                <a:ea typeface="Calibri" panose="020F0502020204030204" pitchFamily="34" charset="0"/>
                <a:cs typeface="Calibri" panose="020F0502020204030204" pitchFamily="34" charset="0"/>
                <a:hlinkClick r:id="rId3"/>
              </a:rPr>
              <a:t>http://neuralnetworksanddeeplearning.com/chap6.html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1901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34</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8F54E6FE-A102-411A-80C2-A14EA19CFCBE}"/>
              </a:ext>
            </a:extLst>
          </p:cNvPr>
          <p:cNvSpPr/>
          <p:nvPr/>
        </p:nvSpPr>
        <p:spPr>
          <a:xfrm>
            <a:off x="410314" y="1014515"/>
            <a:ext cx="7801275" cy="1662763"/>
          </a:xfrm>
          <a:prstGeom prst="rect">
            <a:avLst/>
          </a:prstGeom>
        </p:spPr>
        <p:txBody>
          <a:bodyPr wrap="square">
            <a:spAutoFit/>
          </a:bodyPr>
          <a:lstStyle/>
          <a:p>
            <a:pPr algn="just">
              <a:lnSpc>
                <a:spcPct val="150000"/>
              </a:lnSpc>
            </a:pPr>
            <a:r>
              <a:rPr lang="en-US" sz="1701" b="1" dirty="0">
                <a:solidFill>
                  <a:srgbClr val="C00000"/>
                </a:solidFill>
                <a:latin typeface="Verdana" panose="020B0604030504040204" pitchFamily="34" charset="0"/>
                <a:ea typeface="Verdana" panose="020B0604030504040204" pitchFamily="34" charset="0"/>
                <a:cs typeface="Verdana" panose="020B0604030504040204" pitchFamily="34" charset="0"/>
              </a:rPr>
              <a:t>CONVOLUTIONAL LAYER</a:t>
            </a:r>
            <a:r>
              <a:rPr lang="en-US" sz="1701"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US" sz="1701" dirty="0">
                <a:solidFill>
                  <a:srgbClr val="0033CC"/>
                </a:solidFill>
                <a:latin typeface="Verdana" panose="020B0604030504040204" pitchFamily="34" charset="0"/>
                <a:ea typeface="Verdana" panose="020B0604030504040204" pitchFamily="34" charset="0"/>
                <a:cs typeface="Verdana" panose="020B0604030504040204" pitchFamily="34" charset="0"/>
              </a:rPr>
              <a:t>This layer will compute the output of neurons that are connected to local regions in the input, each computing a dot product between their weights and a small region they are connected to in the input volume. </a:t>
            </a:r>
          </a:p>
        </p:txBody>
      </p:sp>
      <p:pic>
        <p:nvPicPr>
          <p:cNvPr id="6" name="Picture 5">
            <a:extLst>
              <a:ext uri="{FF2B5EF4-FFF2-40B4-BE49-F238E27FC236}">
                <a16:creationId xmlns:a16="http://schemas.microsoft.com/office/drawing/2014/main" id="{11B8CAF6-1BCE-4119-807B-147F8D3782A1}"/>
              </a:ext>
            </a:extLst>
          </p:cNvPr>
          <p:cNvPicPr>
            <a:picLocks noChangeAspect="1"/>
          </p:cNvPicPr>
          <p:nvPr/>
        </p:nvPicPr>
        <p:blipFill>
          <a:blip r:embed="rId3"/>
          <a:stretch>
            <a:fillRect/>
          </a:stretch>
        </p:blipFill>
        <p:spPr>
          <a:xfrm>
            <a:off x="783330" y="3041295"/>
            <a:ext cx="6689532" cy="1811092"/>
          </a:xfrm>
          <a:prstGeom prst="rect">
            <a:avLst/>
          </a:prstGeom>
        </p:spPr>
      </p:pic>
    </p:spTree>
    <p:extLst>
      <p:ext uri="{BB962C8B-B14F-4D97-AF65-F5344CB8AC3E}">
        <p14:creationId xmlns:p14="http://schemas.microsoft.com/office/powerpoint/2010/main" val="2264659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35</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62AB6FAF-38E7-47C0-8CE0-3F6BD4B26305}"/>
              </a:ext>
            </a:extLst>
          </p:cNvPr>
          <p:cNvSpPr/>
          <p:nvPr/>
        </p:nvSpPr>
        <p:spPr>
          <a:xfrm>
            <a:off x="490869" y="1210309"/>
            <a:ext cx="4140039" cy="1947328"/>
          </a:xfrm>
          <a:prstGeom prst="rect">
            <a:avLst/>
          </a:prstGeom>
        </p:spPr>
        <p:txBody>
          <a:bodyPr wrap="square">
            <a:spAutoFit/>
          </a:bodyPr>
          <a:lstStyle/>
          <a:p>
            <a:pPr algn="just">
              <a:lnSpc>
                <a:spcPct val="150000"/>
              </a:lnSpc>
            </a:pPr>
            <a:r>
              <a:rPr lang="en-US" sz="1607" b="1" dirty="0">
                <a:solidFill>
                  <a:srgbClr val="C00000"/>
                </a:solidFill>
                <a:latin typeface="Verdana" panose="020B0604030504040204" pitchFamily="34" charset="0"/>
                <a:ea typeface="Verdana" panose="020B0604030504040204" pitchFamily="34" charset="0"/>
                <a:cs typeface="Verdana" panose="020B0604030504040204" pitchFamily="34" charset="0"/>
              </a:rPr>
              <a:t>POOLING LAYER-</a:t>
            </a:r>
            <a:r>
              <a:rPr lang="en-US" sz="1607" dirty="0">
                <a:solidFill>
                  <a:srgbClr val="0033CC"/>
                </a:solidFill>
                <a:latin typeface="Verdana" panose="020B0604030504040204" pitchFamily="34" charset="0"/>
                <a:ea typeface="Verdana" panose="020B0604030504040204" pitchFamily="34" charset="0"/>
                <a:cs typeface="Verdana" panose="020B0604030504040204" pitchFamily="34" charset="0"/>
              </a:rPr>
              <a:t> Spatial Pooling also called sub-sampling or down-sampling, </a:t>
            </a:r>
            <a:r>
              <a:rPr lang="en-US" sz="1607" dirty="0">
                <a:solidFill>
                  <a:srgbClr val="FF0000"/>
                </a:solidFill>
                <a:latin typeface="Verdana" panose="020B0604030504040204" pitchFamily="34" charset="0"/>
                <a:ea typeface="Verdana" panose="020B0604030504040204" pitchFamily="34" charset="0"/>
                <a:cs typeface="Verdana" panose="020B0604030504040204" pitchFamily="34" charset="0"/>
              </a:rPr>
              <a:t>reduces the dimensionality of each feature map but retains the most important information. </a:t>
            </a:r>
            <a:endParaRPr lang="en-US" sz="1607" dirty="0">
              <a:solidFill>
                <a:srgbClr val="0033CC"/>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3C9548FF-90AB-417D-8F52-10F7B43C8A08}"/>
              </a:ext>
            </a:extLst>
          </p:cNvPr>
          <p:cNvPicPr>
            <a:picLocks noChangeAspect="1"/>
          </p:cNvPicPr>
          <p:nvPr/>
        </p:nvPicPr>
        <p:blipFill>
          <a:blip r:embed="rId3"/>
          <a:stretch>
            <a:fillRect/>
          </a:stretch>
        </p:blipFill>
        <p:spPr>
          <a:xfrm>
            <a:off x="4843372" y="1210309"/>
            <a:ext cx="3044063" cy="3383103"/>
          </a:xfrm>
          <a:prstGeom prst="rect">
            <a:avLst/>
          </a:prstGeom>
        </p:spPr>
      </p:pic>
      <p:sp>
        <p:nvSpPr>
          <p:cNvPr id="7" name="Rectangle 6">
            <a:extLst>
              <a:ext uri="{FF2B5EF4-FFF2-40B4-BE49-F238E27FC236}">
                <a16:creationId xmlns:a16="http://schemas.microsoft.com/office/drawing/2014/main" id="{A945FD74-76DD-4C37-9498-C40872E8B9CE}"/>
              </a:ext>
            </a:extLst>
          </p:cNvPr>
          <p:cNvSpPr/>
          <p:nvPr/>
        </p:nvSpPr>
        <p:spPr>
          <a:xfrm>
            <a:off x="4904876" y="4771951"/>
            <a:ext cx="2738442" cy="295915"/>
          </a:xfrm>
          <a:prstGeom prst="rect">
            <a:avLst/>
          </a:prstGeom>
        </p:spPr>
        <p:txBody>
          <a:bodyPr wrap="none">
            <a:spAutoFit/>
          </a:bodyPr>
          <a:lstStyle/>
          <a:p>
            <a:r>
              <a:rPr lang="en-US" sz="1323" dirty="0">
                <a:solidFill>
                  <a:srgbClr val="0033CC"/>
                </a:solidFill>
                <a:latin typeface="Verdana" panose="020B0604030504040204" pitchFamily="34" charset="0"/>
                <a:ea typeface="Verdana" panose="020B0604030504040204" pitchFamily="34" charset="0"/>
                <a:cs typeface="Verdana" panose="020B0604030504040204" pitchFamily="34" charset="0"/>
              </a:rPr>
              <a:t>Figure: Max pooling operation</a:t>
            </a:r>
          </a:p>
        </p:txBody>
      </p:sp>
    </p:spTree>
    <p:extLst>
      <p:ext uri="{BB962C8B-B14F-4D97-AF65-F5344CB8AC3E}">
        <p14:creationId xmlns:p14="http://schemas.microsoft.com/office/powerpoint/2010/main" val="1476822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36</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B9CC69C1-A65D-4E1C-8CA5-90352B252B14}"/>
              </a:ext>
            </a:extLst>
          </p:cNvPr>
          <p:cNvSpPr/>
          <p:nvPr/>
        </p:nvSpPr>
        <p:spPr>
          <a:xfrm>
            <a:off x="302384" y="748587"/>
            <a:ext cx="7973847" cy="4832541"/>
          </a:xfrm>
          <a:prstGeom prst="rect">
            <a:avLst/>
          </a:prstGeom>
        </p:spPr>
        <p:txBody>
          <a:bodyPr wrap="square">
            <a:spAutoFit/>
          </a:bodyPr>
          <a:lstStyle/>
          <a:p>
            <a:pPr algn="just">
              <a:lnSpc>
                <a:spcPct val="150000"/>
              </a:lnSpc>
            </a:pPr>
            <a:r>
              <a:rPr lang="en-US" sz="1890" b="1" dirty="0">
                <a:solidFill>
                  <a:srgbClr val="C00000"/>
                </a:solidFill>
                <a:latin typeface="Verdana" panose="020B0604030504040204" pitchFamily="34" charset="0"/>
                <a:ea typeface="Verdana" panose="020B0604030504040204" pitchFamily="34" charset="0"/>
                <a:cs typeface="Verdana" panose="020B0604030504040204" pitchFamily="34" charset="0"/>
              </a:rPr>
              <a:t>FULLY CONNECTED LAYER-</a:t>
            </a:r>
            <a:r>
              <a:rPr lang="en-US" sz="1890" dirty="0">
                <a:solidFill>
                  <a:srgbClr val="0033CC"/>
                </a:solidFill>
                <a:latin typeface="Verdana" panose="020B0604030504040204" pitchFamily="34" charset="0"/>
                <a:ea typeface="Verdana" panose="020B0604030504040204" pitchFamily="34" charset="0"/>
                <a:cs typeface="Verdana" panose="020B0604030504040204" pitchFamily="34" charset="0"/>
              </a:rPr>
              <a:t> The Fully Connected layer is a traditional Multi Layer Perceptron that uses a softmax activation function in the output layer (or sometimes other classifiers like SVM). </a:t>
            </a:r>
          </a:p>
          <a:p>
            <a:pPr algn="just">
              <a:lnSpc>
                <a:spcPct val="150000"/>
              </a:lnSpc>
            </a:pPr>
            <a:r>
              <a:rPr lang="en-US" sz="1890" dirty="0">
                <a:solidFill>
                  <a:srgbClr val="0033CC"/>
                </a:solidFill>
                <a:latin typeface="Verdana" panose="020B0604030504040204" pitchFamily="34" charset="0"/>
                <a:ea typeface="Verdana" panose="020B0604030504040204" pitchFamily="34" charset="0"/>
                <a:cs typeface="Verdana" panose="020B0604030504040204" pitchFamily="34" charset="0"/>
              </a:rPr>
              <a:t>Now that we can detect these high-level features, the next stage is attaching a </a:t>
            </a:r>
            <a:r>
              <a:rPr lang="en-US" sz="1890" b="1" dirty="0">
                <a:solidFill>
                  <a:srgbClr val="FF0000"/>
                </a:solidFill>
                <a:latin typeface="Verdana" panose="020B0604030504040204" pitchFamily="34" charset="0"/>
                <a:ea typeface="Verdana" panose="020B0604030504040204" pitchFamily="34" charset="0"/>
                <a:cs typeface="Verdana" panose="020B0604030504040204" pitchFamily="34" charset="0"/>
              </a:rPr>
              <a:t>fully connected layer</a:t>
            </a:r>
            <a:r>
              <a:rPr lang="en-US" sz="1890" dirty="0">
                <a:solidFill>
                  <a:srgbClr val="0033CC"/>
                </a:solidFill>
                <a:latin typeface="Verdana" panose="020B0604030504040204" pitchFamily="34" charset="0"/>
                <a:ea typeface="Verdana" panose="020B0604030504040204" pitchFamily="34" charset="0"/>
                <a:cs typeface="Verdana" panose="020B0604030504040204" pitchFamily="34" charset="0"/>
              </a:rPr>
              <a:t> to the end of the network. This layer takes the output is of the layers preceding it and outputs an N dimensional vector where N is the number of classes that the program has to choose from. </a:t>
            </a:r>
            <a:r>
              <a:rPr lang="en-US" sz="1890" dirty="0">
                <a:solidFill>
                  <a:srgbClr val="FF0000"/>
                </a:solidFill>
                <a:latin typeface="Verdana" panose="020B0604030504040204" pitchFamily="34" charset="0"/>
                <a:ea typeface="Verdana" panose="020B0604030504040204" pitchFamily="34" charset="0"/>
                <a:cs typeface="Verdana" panose="020B0604030504040204" pitchFamily="34" charset="0"/>
              </a:rPr>
              <a:t>For example, if you wanted a digit classification program, N would be 10 since there are 10 digits.</a:t>
            </a:r>
          </a:p>
        </p:txBody>
      </p:sp>
    </p:spTree>
    <p:extLst>
      <p:ext uri="{BB962C8B-B14F-4D97-AF65-F5344CB8AC3E}">
        <p14:creationId xmlns:p14="http://schemas.microsoft.com/office/powerpoint/2010/main" val="2170954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D9C3FA-8FC0-40E2-99C8-F3FA8BC15112}"/>
              </a:ext>
            </a:extLst>
          </p:cNvPr>
          <p:cNvSpPr/>
          <p:nvPr/>
        </p:nvSpPr>
        <p:spPr>
          <a:xfrm>
            <a:off x="251791" y="1235757"/>
            <a:ext cx="8110331" cy="4662815"/>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arenR"/>
              <a:tabLst>
                <a:tab pos="457200" algn="l"/>
              </a:tabLst>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network begins with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28×28 input neurons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which are used to encode the pixel intensities for the MNIST image.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457200" algn="l"/>
              </a:tabLst>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This is then followed by a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convolutional layer</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using a 5×5 local receptive field and 3 feature maps. The result is a layer of 3×24×24 hidden feature neurons.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457200" algn="l"/>
              </a:tabLst>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next step is a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max-pooling layer</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applied to 2×2 regions, across each of the 3 feature maps.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457200" algn="l"/>
              </a:tabLst>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result is a layer of 3×12×12 hidden feature neurons.</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457200" algn="l"/>
              </a:tabLst>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final layer of connections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in the network is a fully-connected layer. That is, this layer connects </a:t>
            </a:r>
            <a:r>
              <a:rPr lang="en-US" sz="1800" i="1" dirty="0">
                <a:solidFill>
                  <a:srgbClr val="0000FF"/>
                </a:solidFill>
                <a:latin typeface="Verdana" panose="020B0604030504040204" pitchFamily="34" charset="0"/>
                <a:ea typeface="Verdana" panose="020B0604030504040204" pitchFamily="34" charset="0"/>
                <a:cs typeface="Calibri" panose="020F0502020204030204" pitchFamily="34" charset="0"/>
              </a:rPr>
              <a:t>every</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neuron from the max-pooled layer to every one of the 10 output neurons.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01725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227688" y="898430"/>
            <a:ext cx="3758386" cy="2628456"/>
          </a:xfrm>
          <a:prstGeom prst="rect">
            <a:avLst/>
          </a:prstGeom>
          <a:noFill/>
          <a:ln w="9525">
            <a:noFill/>
          </a:ln>
        </p:spPr>
      </p:pic>
      <p:sp>
        <p:nvSpPr>
          <p:cNvPr id="101" name="Text Box 100"/>
          <p:cNvSpPr txBox="1"/>
          <p:nvPr/>
        </p:nvSpPr>
        <p:spPr>
          <a:xfrm>
            <a:off x="1681797" y="4270692"/>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pic>
        <p:nvPicPr>
          <p:cNvPr id="2" name="Picture 1">
            <a:extLst>
              <a:ext uri="{FF2B5EF4-FFF2-40B4-BE49-F238E27FC236}">
                <a16:creationId xmlns:a16="http://schemas.microsoft.com/office/drawing/2014/main" id="{9768C740-A63A-46E6-8BA9-66AC5FF83ED1}"/>
              </a:ext>
            </a:extLst>
          </p:cNvPr>
          <p:cNvPicPr/>
          <p:nvPr/>
        </p:nvPicPr>
        <p:blipFill>
          <a:blip r:embed="rId3"/>
          <a:stretch>
            <a:fillRect/>
          </a:stretch>
        </p:blipFill>
        <p:spPr>
          <a:xfrm>
            <a:off x="4136994" y="933493"/>
            <a:ext cx="3419555" cy="2558329"/>
          </a:xfrm>
          <a:prstGeom prst="rect">
            <a:avLst/>
          </a:prstGeom>
          <a:noFill/>
          <a:ln w="9525">
            <a:noFill/>
          </a:ln>
        </p:spPr>
      </p:pic>
      <p:pic>
        <p:nvPicPr>
          <p:cNvPr id="3" name="Picture 2">
            <a:extLst>
              <a:ext uri="{FF2B5EF4-FFF2-40B4-BE49-F238E27FC236}">
                <a16:creationId xmlns:a16="http://schemas.microsoft.com/office/drawing/2014/main" id="{758AC168-8206-4198-B84A-88954F4275EC}"/>
              </a:ext>
            </a:extLst>
          </p:cNvPr>
          <p:cNvPicPr/>
          <p:nvPr/>
        </p:nvPicPr>
        <p:blipFill>
          <a:blip r:embed="rId4"/>
          <a:stretch>
            <a:fillRect/>
          </a:stretch>
        </p:blipFill>
        <p:spPr>
          <a:xfrm>
            <a:off x="292963" y="3761957"/>
            <a:ext cx="2947387" cy="2628455"/>
          </a:xfrm>
          <a:prstGeom prst="rect">
            <a:avLst/>
          </a:prstGeom>
          <a:noFill/>
          <a:ln w="9525">
            <a:noFill/>
          </a:ln>
        </p:spPr>
      </p:pic>
      <p:pic>
        <p:nvPicPr>
          <p:cNvPr id="5" name="Picture 4">
            <a:extLst>
              <a:ext uri="{FF2B5EF4-FFF2-40B4-BE49-F238E27FC236}">
                <a16:creationId xmlns:a16="http://schemas.microsoft.com/office/drawing/2014/main" id="{A42C7EF4-99EC-4238-911F-8A19DD577C7C}"/>
              </a:ext>
            </a:extLst>
          </p:cNvPr>
          <p:cNvPicPr/>
          <p:nvPr/>
        </p:nvPicPr>
        <p:blipFill>
          <a:blip r:embed="rId5"/>
          <a:stretch>
            <a:fillRect/>
          </a:stretch>
        </p:blipFill>
        <p:spPr>
          <a:xfrm>
            <a:off x="4136994" y="3761958"/>
            <a:ext cx="3758387" cy="2648006"/>
          </a:xfrm>
          <a:prstGeom prst="rect">
            <a:avLst/>
          </a:prstGeom>
          <a:noFill/>
          <a:ln w="9525">
            <a:noFill/>
          </a:ln>
        </p:spPr>
      </p:pic>
    </p:spTree>
    <p:extLst>
      <p:ext uri="{BB962C8B-B14F-4D97-AF65-F5344CB8AC3E}">
        <p14:creationId xmlns:p14="http://schemas.microsoft.com/office/powerpoint/2010/main" val="3829827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a:blip r:embed="rId2"/>
          <a:stretch>
            <a:fillRect/>
          </a:stretch>
        </p:blipFill>
        <p:spPr>
          <a:xfrm>
            <a:off x="1297940" y="1164590"/>
            <a:ext cx="6221730" cy="4586605"/>
          </a:xfrm>
          <a:prstGeom prst="rect">
            <a:avLst/>
          </a:prstGeom>
          <a:noFill/>
          <a:ln w="9525">
            <a:noFill/>
          </a:ln>
        </p:spPr>
      </p:pic>
      <p:sp>
        <p:nvSpPr>
          <p:cNvPr id="105" name="Text Box 104"/>
          <p:cNvSpPr txBox="1"/>
          <p:nvPr/>
        </p:nvSpPr>
        <p:spPr>
          <a:xfrm>
            <a:off x="1869122" y="4869180"/>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Tree>
    <p:extLst>
      <p:ext uri="{BB962C8B-B14F-4D97-AF65-F5344CB8AC3E}">
        <p14:creationId xmlns:p14="http://schemas.microsoft.com/office/powerpoint/2010/main" val="349388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89"/>
          <p:cNvSpPr txBox="1"/>
          <p:nvPr/>
        </p:nvSpPr>
        <p:spPr>
          <a:xfrm>
            <a:off x="314325" y="1071562"/>
            <a:ext cx="8134500" cy="4094100"/>
          </a:xfrm>
          <a:prstGeom prst="rect">
            <a:avLst/>
          </a:prstGeom>
          <a:noFill/>
          <a:ln>
            <a:noFill/>
          </a:ln>
        </p:spPr>
        <p:txBody>
          <a:bodyPr wrap="square" lIns="91425" tIns="45700" rIns="91425" bIns="45700" anchor="t" anchorCtr="0">
            <a:spAutoFit/>
          </a:bodyPr>
          <a:lstStyle/>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We can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summarize</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the construction  of deep learning models in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as follows:</a:t>
            </a:r>
          </a:p>
          <a:p>
            <a:pPr marL="0" marR="0" lvl="0" indent="0" algn="just" rtl="0">
              <a:lnSpc>
                <a:spcPct val="100000"/>
              </a:lnSpc>
              <a:spcBef>
                <a:spcPts val="0"/>
              </a:spcBef>
              <a:spcAft>
                <a:spcPts val="0"/>
              </a:spcAft>
              <a:buClr>
                <a:schemeClr val="dk1"/>
              </a:buClr>
              <a:buFont typeface="Arial" panose="020B0604020202020204"/>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1.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Define your model</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Create  a Sequential model and add configured layers.</a:t>
            </a: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2.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Compile your model</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Specify loss function  and  optimizers  and  call the  compile()</a:t>
            </a: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function on the model.</a:t>
            </a: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3.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Fit your model</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Train  the model on a sample of data  by calling the fit() function on the model.</a:t>
            </a: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4.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Make predictions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Use the  model  to  generate  predictions on new data  by  calling functions such as evaluate() or predict() on the model.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29665"/>
            <a:ext cx="6775450" cy="5437771"/>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MLP drawbacks for image processing : </a:t>
            </a:r>
            <a:r>
              <a:rPr lang="en-US" sz="1800" dirty="0">
                <a:solidFill>
                  <a:srgbClr val="FF0000"/>
                </a:solidFill>
                <a:latin typeface="Verdana" panose="020B0604030504040204" pitchFamily="34" charset="0"/>
                <a:cs typeface="Verdana" panose="020B0604030504040204" pitchFamily="34" charset="0"/>
              </a:rPr>
              <a:t>One perceptron per input</a:t>
            </a:r>
            <a:r>
              <a:rPr lang="en-US" sz="1800" dirty="0">
                <a:solidFill>
                  <a:srgbClr val="0000FF"/>
                </a:solidFill>
                <a:latin typeface="Verdana" panose="020B0604030504040204" pitchFamily="34" charset="0"/>
                <a:cs typeface="Verdana" panose="020B0604030504040204" pitchFamily="34" charset="0"/>
              </a:rPr>
              <a:t> (hence the need to flatten the image as we saw in </a:t>
            </a:r>
            <a:r>
              <a:rPr lang="en-US" sz="1800" dirty="0" err="1">
                <a:solidFill>
                  <a:srgbClr val="0000FF"/>
                </a:solidFill>
                <a:latin typeface="Verdana" panose="020B0604030504040204" pitchFamily="34" charset="0"/>
                <a:cs typeface="Verdana" panose="020B0604030504040204" pitchFamily="34" charset="0"/>
              </a:rPr>
              <a:t>mnist</a:t>
            </a:r>
            <a:r>
              <a:rPr lang="en-US" sz="1800" dirty="0">
                <a:solidFill>
                  <a:srgbClr val="0000FF"/>
                </a:solidFill>
                <a:latin typeface="Verdana" panose="020B0604030504040204" pitchFamily="34" charset="0"/>
                <a:cs typeface="Verdana" panose="020B0604030504040204" pitchFamily="34" charset="0"/>
              </a:rPr>
              <a:t>). The amount of weights rapidly becomes unmanageable for large images. </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Spatial information is lost when the image is flattened </a:t>
            </a:r>
            <a:r>
              <a:rPr lang="en-US" sz="1800" dirty="0">
                <a:solidFill>
                  <a:srgbClr val="0000FF"/>
                </a:solidFill>
                <a:latin typeface="Verdana" panose="020B0604030504040204" pitchFamily="34" charset="0"/>
                <a:cs typeface="Verdana" panose="020B0604030504040204" pitchFamily="34" charset="0"/>
                <a:sym typeface="+mn-ea"/>
              </a:rPr>
              <a:t>into an MLP. </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Nodes that are close together are important </a:t>
            </a:r>
            <a:r>
              <a:rPr lang="en-US" sz="1800" dirty="0">
                <a:solidFill>
                  <a:srgbClr val="0000FF"/>
                </a:solidFill>
                <a:latin typeface="Verdana" panose="020B0604030504040204" pitchFamily="34" charset="0"/>
                <a:cs typeface="Verdana" panose="020B0604030504040204" pitchFamily="34" charset="0"/>
                <a:sym typeface="+mn-ea"/>
              </a:rPr>
              <a:t>because they help to define the features of an image.</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Filters</a:t>
            </a:r>
            <a:r>
              <a:rPr lang="en-US" sz="1800" dirty="0">
                <a:solidFill>
                  <a:srgbClr val="0000FF"/>
                </a:solidFill>
                <a:latin typeface="Verdana" panose="020B0604030504040204" pitchFamily="34" charset="0"/>
                <a:cs typeface="Verdana" panose="020B0604030504040204" pitchFamily="34" charset="0"/>
                <a:sym typeface="+mn-ea"/>
              </a:rPr>
              <a:t> analyze the impact of nearby pixels</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The max pooling step </a:t>
            </a:r>
            <a:r>
              <a:rPr lang="en-US" sz="1800" dirty="0">
                <a:solidFill>
                  <a:srgbClr val="FF0000"/>
                </a:solidFill>
                <a:latin typeface="Verdana" panose="020B0604030504040204" pitchFamily="34" charset="0"/>
                <a:cs typeface="Verdana" panose="020B0604030504040204" pitchFamily="34" charset="0"/>
              </a:rPr>
              <a:t>down samples </a:t>
            </a:r>
            <a:r>
              <a:rPr lang="en-US" sz="1800" dirty="0">
                <a:solidFill>
                  <a:srgbClr val="0000FF"/>
                </a:solidFill>
                <a:latin typeface="Verdana" panose="020B0604030504040204" pitchFamily="34" charset="0"/>
                <a:cs typeface="Verdana" panose="020B0604030504040204" pitchFamily="34" charset="0"/>
              </a:rPr>
              <a:t>the </a:t>
            </a:r>
            <a:r>
              <a:rPr lang="en-US" sz="1800" dirty="0" err="1">
                <a:solidFill>
                  <a:srgbClr val="0000FF"/>
                </a:solidFill>
                <a:latin typeface="Verdana" panose="020B0604030504040204" pitchFamily="34" charset="0"/>
                <a:cs typeface="Verdana" panose="020B0604030504040204" pitchFamily="34" charset="0"/>
              </a:rPr>
              <a:t>convolvoled</a:t>
            </a:r>
            <a:r>
              <a:rPr lang="en-US" sz="1800" dirty="0">
                <a:solidFill>
                  <a:srgbClr val="0000FF"/>
                </a:solidFill>
                <a:latin typeface="Verdana" panose="020B0604030504040204" pitchFamily="34" charset="0"/>
                <a:cs typeface="Verdana" panose="020B0604030504040204" pitchFamily="34" charset="0"/>
              </a:rPr>
              <a:t> features to save processing time </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fully connected </a:t>
            </a:r>
            <a:r>
              <a:rPr lang="en-US" sz="1800" dirty="0">
                <a:solidFill>
                  <a:srgbClr val="0000FF"/>
                </a:solidFill>
                <a:latin typeface="Verdana" panose="020B0604030504040204" pitchFamily="34" charset="0"/>
                <a:cs typeface="Verdana" panose="020B0604030504040204" pitchFamily="34" charset="0"/>
              </a:rPr>
              <a:t>layer acts as a classifier</a:t>
            </a:r>
          </a:p>
          <a:p>
            <a:pPr marL="285750" indent="-285750" algn="just" fontAlgn="auto">
              <a:lnSpc>
                <a:spcPct val="150000"/>
              </a:lnSpc>
              <a:buFont typeface="Arial" panose="020B0604020202020204" pitchFamily="34" charset="0"/>
              <a:buChar char="•"/>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81746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p:nvPr/>
        </p:nvPicPr>
        <p:blipFill>
          <a:blip r:embed="rId2"/>
          <a:stretch>
            <a:fillRect/>
          </a:stretch>
        </p:blipFill>
        <p:spPr>
          <a:xfrm>
            <a:off x="843280" y="1163320"/>
            <a:ext cx="6953885" cy="4618355"/>
          </a:xfrm>
          <a:prstGeom prst="rect">
            <a:avLst/>
          </a:prstGeom>
          <a:noFill/>
          <a:ln w="9525">
            <a:noFill/>
          </a:ln>
        </p:spPr>
      </p:pic>
    </p:spTree>
    <p:extLst>
      <p:ext uri="{BB962C8B-B14F-4D97-AF65-F5344CB8AC3E}">
        <p14:creationId xmlns:p14="http://schemas.microsoft.com/office/powerpoint/2010/main" val="10449732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2"/>
          <a:stretch>
            <a:fillRect/>
          </a:stretch>
        </p:blipFill>
        <p:spPr>
          <a:xfrm>
            <a:off x="414206" y="1252876"/>
            <a:ext cx="7957437" cy="4171380"/>
          </a:xfrm>
          <a:prstGeom prst="rect">
            <a:avLst/>
          </a:prstGeom>
          <a:noFill/>
          <a:ln w="9525">
            <a:noFill/>
          </a:ln>
        </p:spPr>
      </p:pic>
      <p:sp>
        <p:nvSpPr>
          <p:cNvPr id="5" name="TextBox 4">
            <a:extLst>
              <a:ext uri="{FF2B5EF4-FFF2-40B4-BE49-F238E27FC236}">
                <a16:creationId xmlns:a16="http://schemas.microsoft.com/office/drawing/2014/main" id="{9EDF62E5-E5E6-4A3A-9F1F-9DE378F035FA}"/>
              </a:ext>
            </a:extLst>
          </p:cNvPr>
          <p:cNvSpPr txBox="1"/>
          <p:nvPr/>
        </p:nvSpPr>
        <p:spPr>
          <a:xfrm>
            <a:off x="579268" y="5671335"/>
            <a:ext cx="7703598" cy="353943"/>
          </a:xfrm>
          <a:prstGeom prst="rect">
            <a:avLst/>
          </a:prstGeom>
          <a:noFill/>
        </p:spPr>
        <p:txBody>
          <a:bodyPr wrap="square">
            <a:spAutoFit/>
          </a:bodyPr>
          <a:lstStyle/>
          <a:p>
            <a:r>
              <a:rPr lang="en-GB" dirty="0">
                <a:solidFill>
                  <a:srgbClr val="0000FF"/>
                </a:solidFill>
              </a:rPr>
              <a:t>https://towardsdatascience.com/basics-of-the-classic-cnn-a3dce1225add</a:t>
            </a:r>
          </a:p>
        </p:txBody>
      </p:sp>
    </p:spTree>
    <p:extLst>
      <p:ext uri="{BB962C8B-B14F-4D97-AF65-F5344CB8AC3E}">
        <p14:creationId xmlns:p14="http://schemas.microsoft.com/office/powerpoint/2010/main" val="2068901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choose CNN Architecture MNIST | Kaggle">
            <a:extLst>
              <a:ext uri="{FF2B5EF4-FFF2-40B4-BE49-F238E27FC236}">
                <a16:creationId xmlns:a16="http://schemas.microsoft.com/office/drawing/2014/main" id="{096A0BE3-A9C2-4792-A1A8-C265920AE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51" y="1432572"/>
            <a:ext cx="8037045" cy="3538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841093-4331-4FA5-B987-8A4CEB84F3E4}"/>
              </a:ext>
            </a:extLst>
          </p:cNvPr>
          <p:cNvSpPr txBox="1"/>
          <p:nvPr/>
        </p:nvSpPr>
        <p:spPr>
          <a:xfrm>
            <a:off x="346001" y="5455327"/>
            <a:ext cx="7948760" cy="371961"/>
          </a:xfrm>
          <a:prstGeom prst="rect">
            <a:avLst/>
          </a:prstGeom>
          <a:noFill/>
        </p:spPr>
        <p:txBody>
          <a:bodyPr wrap="square">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hlinkClick r:id="rId3"/>
              </a:rPr>
              <a:t>https://www.kaggle.com/cdeotte/how-to-choose-cnn-architecture-mnist</a:t>
            </a:r>
            <a:r>
              <a:rPr lang="en-US" sz="1400" dirty="0">
                <a:solidFill>
                  <a:srgbClr val="0000FF"/>
                </a:solidFill>
                <a:latin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4128207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p:cNvPicPr/>
          <p:nvPr/>
        </p:nvPicPr>
        <p:blipFill>
          <a:blip r:embed="rId2"/>
          <a:stretch>
            <a:fillRect/>
          </a:stretch>
        </p:blipFill>
        <p:spPr>
          <a:xfrm>
            <a:off x="456035" y="1147762"/>
            <a:ext cx="7755810" cy="3788222"/>
          </a:xfrm>
          <a:prstGeom prst="rect">
            <a:avLst/>
          </a:prstGeom>
          <a:noFill/>
          <a:ln w="9525">
            <a:noFill/>
          </a:ln>
        </p:spPr>
      </p:pic>
      <p:sp>
        <p:nvSpPr>
          <p:cNvPr id="122" name="Text Box 121"/>
          <p:cNvSpPr txBox="1"/>
          <p:nvPr/>
        </p:nvSpPr>
        <p:spPr>
          <a:xfrm>
            <a:off x="1681797" y="4042092"/>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
        <p:nvSpPr>
          <p:cNvPr id="5" name="TextBox 4">
            <a:extLst>
              <a:ext uri="{FF2B5EF4-FFF2-40B4-BE49-F238E27FC236}">
                <a16:creationId xmlns:a16="http://schemas.microsoft.com/office/drawing/2014/main" id="{2032A49B-25CF-4712-A3F7-70554FE55EB5}"/>
              </a:ext>
            </a:extLst>
          </p:cNvPr>
          <p:cNvSpPr txBox="1"/>
          <p:nvPr/>
        </p:nvSpPr>
        <p:spPr>
          <a:xfrm>
            <a:off x="456035" y="5765446"/>
            <a:ext cx="7755810" cy="276999"/>
          </a:xfrm>
          <a:prstGeom prst="rect">
            <a:avLst/>
          </a:prstGeom>
          <a:noFill/>
        </p:spPr>
        <p:txBody>
          <a:bodyPr wrap="square">
            <a:spAutoFit/>
          </a:bodyPr>
          <a:lstStyle/>
          <a:p>
            <a:r>
              <a:rPr lang="en-US" sz="1200" dirty="0">
                <a:solidFill>
                  <a:srgbClr val="0000FF"/>
                </a:solidFill>
                <a:latin typeface="Verdana" panose="020B0604030504040204" pitchFamily="34" charset="0"/>
                <a:cs typeface="Verdana" panose="020B0604030504040204" pitchFamily="34" charset="0"/>
              </a:rPr>
              <a:t>Introduction to convolutional neural networks - Nagesh Singh Chauhan</a:t>
            </a:r>
            <a:endParaRPr lang="en-GB" sz="1200" dirty="0"/>
          </a:p>
        </p:txBody>
      </p:sp>
    </p:spTree>
    <p:extLst>
      <p:ext uri="{BB962C8B-B14F-4D97-AF65-F5344CB8AC3E}">
        <p14:creationId xmlns:p14="http://schemas.microsoft.com/office/powerpoint/2010/main" val="2382254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p:nvPr/>
        </p:nvPicPr>
        <p:blipFill>
          <a:blip r:embed="rId2"/>
          <a:stretch>
            <a:fillRect/>
          </a:stretch>
        </p:blipFill>
        <p:spPr>
          <a:xfrm>
            <a:off x="568172" y="996611"/>
            <a:ext cx="6627242" cy="5060611"/>
          </a:xfrm>
          <a:prstGeom prst="rect">
            <a:avLst/>
          </a:prstGeom>
          <a:noFill/>
          <a:ln w="9525">
            <a:noFill/>
          </a:ln>
        </p:spPr>
      </p:pic>
      <p:sp>
        <p:nvSpPr>
          <p:cNvPr id="6" name="TextBox 5">
            <a:extLst>
              <a:ext uri="{FF2B5EF4-FFF2-40B4-BE49-F238E27FC236}">
                <a16:creationId xmlns:a16="http://schemas.microsoft.com/office/drawing/2014/main" id="{7666E5B6-0BA4-4BE7-9DBB-344029E1C26E}"/>
              </a:ext>
            </a:extLst>
          </p:cNvPr>
          <p:cNvSpPr txBox="1"/>
          <p:nvPr/>
        </p:nvSpPr>
        <p:spPr>
          <a:xfrm>
            <a:off x="568172" y="6152177"/>
            <a:ext cx="6078985" cy="338554"/>
          </a:xfrm>
          <a:prstGeom prst="rect">
            <a:avLst/>
          </a:prstGeom>
          <a:noFill/>
        </p:spPr>
        <p:txBody>
          <a:bodyPr wrap="square">
            <a:spAutoFit/>
          </a:bodyPr>
          <a:lstStyle/>
          <a:p>
            <a:r>
              <a:rPr lang="en-GB" sz="1600" dirty="0">
                <a:solidFill>
                  <a:srgbClr val="0000FF"/>
                </a:solidFill>
              </a:rPr>
              <a:t>https://www.jeremyjordan.me/convnet-architectures/</a:t>
            </a:r>
          </a:p>
        </p:txBody>
      </p:sp>
    </p:spTree>
    <p:extLst>
      <p:ext uri="{BB962C8B-B14F-4D97-AF65-F5344CB8AC3E}">
        <p14:creationId xmlns:p14="http://schemas.microsoft.com/office/powerpoint/2010/main" val="447635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How filters work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95254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47</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3A7871FF-8363-4AF4-AC5D-D0A5E33DD4C7}"/>
              </a:ext>
            </a:extLst>
          </p:cNvPr>
          <p:cNvSpPr/>
          <p:nvPr/>
        </p:nvSpPr>
        <p:spPr>
          <a:xfrm>
            <a:off x="435359" y="1014515"/>
            <a:ext cx="7751184" cy="1335366"/>
          </a:xfrm>
          <a:prstGeom prst="rect">
            <a:avLst/>
          </a:prstGeom>
        </p:spPr>
        <p:txBody>
          <a:bodyPr wrap="square">
            <a:spAutoFit/>
          </a:bodyPr>
          <a:lstStyle/>
          <a:p>
            <a:pPr algn="just">
              <a:lnSpc>
                <a:spcPct val="150000"/>
              </a:lnSpc>
            </a:pPr>
            <a:r>
              <a:rPr lang="en-US" sz="1795" dirty="0">
                <a:solidFill>
                  <a:srgbClr val="FF0000"/>
                </a:solidFill>
                <a:latin typeface="Verdana" panose="020B0604030504040204" pitchFamily="34" charset="0"/>
                <a:ea typeface="Verdana" panose="020B0604030504040204" pitchFamily="34" charset="0"/>
                <a:cs typeface="Verdana" panose="020B0604030504040204" pitchFamily="34" charset="0"/>
              </a:rPr>
              <a:t>The neurons in a layer will only be connected to a small region of the layer before it, instead of all of the neurons in a fully-connected manner</a:t>
            </a:r>
            <a:r>
              <a:rPr lang="en-US" sz="1795" dirty="0">
                <a:solidFill>
                  <a:srgbClr val="0033CC"/>
                </a:solidFill>
                <a:latin typeface="Verdana" panose="020B0604030504040204" pitchFamily="34" charset="0"/>
                <a:ea typeface="Verdana" panose="020B0604030504040204" pitchFamily="34" charset="0"/>
                <a:cs typeface="Verdana" panose="020B0604030504040204" pitchFamily="34" charset="0"/>
              </a:rPr>
              <a:t>. </a:t>
            </a:r>
          </a:p>
        </p:txBody>
      </p:sp>
      <p:pic>
        <p:nvPicPr>
          <p:cNvPr id="6" name="Picture 5">
            <a:extLst>
              <a:ext uri="{FF2B5EF4-FFF2-40B4-BE49-F238E27FC236}">
                <a16:creationId xmlns:a16="http://schemas.microsoft.com/office/drawing/2014/main" id="{FB8261BA-658E-46D8-A772-A0552810B1B2}"/>
              </a:ext>
            </a:extLst>
          </p:cNvPr>
          <p:cNvPicPr>
            <a:picLocks noChangeAspect="1"/>
          </p:cNvPicPr>
          <p:nvPr/>
        </p:nvPicPr>
        <p:blipFill>
          <a:blip r:embed="rId3"/>
          <a:stretch>
            <a:fillRect/>
          </a:stretch>
        </p:blipFill>
        <p:spPr>
          <a:xfrm>
            <a:off x="512513" y="2516184"/>
            <a:ext cx="7542019" cy="2863912"/>
          </a:xfrm>
          <a:prstGeom prst="rect">
            <a:avLst/>
          </a:prstGeom>
        </p:spPr>
      </p:pic>
    </p:spTree>
    <p:extLst>
      <p:ext uri="{BB962C8B-B14F-4D97-AF65-F5344CB8AC3E}">
        <p14:creationId xmlns:p14="http://schemas.microsoft.com/office/powerpoint/2010/main" val="2933874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48</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pic>
        <p:nvPicPr>
          <p:cNvPr id="5" name="Picture 4">
            <a:extLst>
              <a:ext uri="{FF2B5EF4-FFF2-40B4-BE49-F238E27FC236}">
                <a16:creationId xmlns:a16="http://schemas.microsoft.com/office/drawing/2014/main" id="{144C1802-D068-479D-9FB8-B105B6A05A98}"/>
              </a:ext>
            </a:extLst>
          </p:cNvPr>
          <p:cNvPicPr>
            <a:picLocks noChangeAspect="1"/>
          </p:cNvPicPr>
          <p:nvPr/>
        </p:nvPicPr>
        <p:blipFill>
          <a:blip r:embed="rId3"/>
          <a:stretch>
            <a:fillRect/>
          </a:stretch>
        </p:blipFill>
        <p:spPr>
          <a:xfrm>
            <a:off x="512514" y="1131249"/>
            <a:ext cx="7561199" cy="4433440"/>
          </a:xfrm>
          <a:prstGeom prst="rect">
            <a:avLst/>
          </a:prstGeom>
        </p:spPr>
      </p:pic>
    </p:spTree>
    <p:extLst>
      <p:ext uri="{BB962C8B-B14F-4D97-AF65-F5344CB8AC3E}">
        <p14:creationId xmlns:p14="http://schemas.microsoft.com/office/powerpoint/2010/main" val="2144927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49</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pic>
        <p:nvPicPr>
          <p:cNvPr id="5" name="Picture 4">
            <a:extLst>
              <a:ext uri="{FF2B5EF4-FFF2-40B4-BE49-F238E27FC236}">
                <a16:creationId xmlns:a16="http://schemas.microsoft.com/office/drawing/2014/main" id="{EB20BAF6-E6DB-44BB-B280-2A8D2CB63FD6}"/>
              </a:ext>
            </a:extLst>
          </p:cNvPr>
          <p:cNvPicPr>
            <a:picLocks noChangeAspect="1"/>
          </p:cNvPicPr>
          <p:nvPr/>
        </p:nvPicPr>
        <p:blipFill>
          <a:blip r:embed="rId3"/>
          <a:stretch>
            <a:fillRect/>
          </a:stretch>
        </p:blipFill>
        <p:spPr>
          <a:xfrm>
            <a:off x="1086128" y="1470540"/>
            <a:ext cx="6277304" cy="3364667"/>
          </a:xfrm>
          <a:prstGeom prst="rect">
            <a:avLst/>
          </a:prstGeom>
        </p:spPr>
      </p:pic>
    </p:spTree>
    <p:extLst>
      <p:ext uri="{BB962C8B-B14F-4D97-AF65-F5344CB8AC3E}">
        <p14:creationId xmlns:p14="http://schemas.microsoft.com/office/powerpoint/2010/main" val="2253844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94"/>
          <p:cNvSpPr txBox="1"/>
          <p:nvPr/>
        </p:nvSpPr>
        <p:spPr>
          <a:xfrm>
            <a:off x="355600" y="990600"/>
            <a:ext cx="8072400" cy="2554200"/>
          </a:xfrm>
          <a:prstGeom prst="rect">
            <a:avLst/>
          </a:prstGeom>
          <a:noFill/>
          <a:ln>
            <a:noFill/>
          </a:ln>
        </p:spPr>
        <p:txBody>
          <a:bodyPr wrap="square" lIns="91425" tIns="45700" rIns="91425" bIns="45700" anchor="t" anchorCtr="0">
            <a:spAutoFit/>
          </a:bodyPr>
          <a:lstStyle/>
          <a:p>
            <a:pPr marL="0" marR="0" lvl="0" indent="0" algn="just" rtl="0">
              <a:lnSpc>
                <a:spcPct val="100000"/>
              </a:lnSpc>
              <a:spcBef>
                <a:spcPts val="0"/>
              </a:spcBef>
              <a:spcAft>
                <a:spcPts val="0"/>
              </a:spcAft>
              <a:buClr>
                <a:srgbClr val="C00000"/>
              </a:buClr>
              <a:buSzPct val="25000"/>
              <a:buFont typeface="Verdana" panose="020B0604030504040204"/>
              <a:buNone/>
            </a:pPr>
            <a:r>
              <a:rPr lang="en-US" sz="2000" b="1" i="0" u="none" dirty="0">
                <a:solidFill>
                  <a:srgbClr val="C00000"/>
                </a:solidFill>
                <a:latin typeface="Verdana" panose="020B0604030504040204"/>
                <a:ea typeface="Verdana" panose="020B0604030504040204"/>
                <a:cs typeface="Verdana" panose="020B0604030504040204"/>
                <a:sym typeface="Verdana" panose="020B0604030504040204"/>
              </a:rPr>
              <a:t>The first example of </a:t>
            </a:r>
            <a:r>
              <a:rPr lang="en-US" sz="2000" b="1" i="0" u="none" dirty="0" err="1">
                <a:solidFill>
                  <a:srgbClr val="C00000"/>
                </a:solidFill>
                <a:latin typeface="Verdana" panose="020B0604030504040204"/>
                <a:ea typeface="Verdana" panose="020B0604030504040204"/>
                <a:cs typeface="Verdana" panose="020B0604030504040204"/>
                <a:sym typeface="Verdana" panose="020B0604030504040204"/>
              </a:rPr>
              <a:t>Keras</a:t>
            </a:r>
            <a:r>
              <a:rPr lang="en-US" sz="2000" b="1" i="0" u="none" dirty="0">
                <a:solidFill>
                  <a:srgbClr val="C00000"/>
                </a:solidFill>
                <a:latin typeface="Verdana" panose="020B0604030504040204"/>
                <a:ea typeface="Verdana" panose="020B0604030504040204"/>
                <a:cs typeface="Verdana" panose="020B0604030504040204"/>
                <a:sym typeface="Verdana" panose="020B0604030504040204"/>
              </a:rPr>
              <a:t> code</a:t>
            </a:r>
          </a:p>
          <a:p>
            <a:pPr marL="0" marR="0" lvl="0" indent="0" algn="just" rtl="0">
              <a:lnSpc>
                <a:spcPct val="100000"/>
              </a:lnSpc>
              <a:spcBef>
                <a:spcPts val="0"/>
              </a:spcBef>
              <a:spcAft>
                <a:spcPts val="0"/>
              </a:spcAft>
              <a:buClr>
                <a:schemeClr val="dk1"/>
              </a:buClr>
              <a:buFont typeface="Arial" panose="020B0604020202020204"/>
              <a:buNone/>
            </a:pPr>
            <a:endParaRPr sz="20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The initial building block of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is a model, and the simplest model is called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sequential</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A sequential </a:t>
            </a:r>
            <a:r>
              <a:rPr lang="en-US" sz="2000" b="0" i="0" u="none" dirty="0" err="1">
                <a:solidFill>
                  <a:srgbClr val="FF0000"/>
                </a:solidFill>
                <a:latin typeface="Verdana" panose="020B0604030504040204"/>
                <a:ea typeface="Verdana" panose="020B0604030504040204"/>
                <a:cs typeface="Verdana" panose="020B0604030504040204"/>
                <a:sym typeface="Verdana" panose="020B0604030504040204"/>
              </a:rPr>
              <a:t>Keras</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 model is a linear pipeline (a stack) of neural networks layers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This code fragment defines a single layer with 12 artificial neurons, and it expects 8 input variables (also known as features):</a:t>
            </a:r>
          </a:p>
        </p:txBody>
      </p:sp>
      <p:sp>
        <p:nvSpPr>
          <p:cNvPr id="6" name="Shape 895"/>
          <p:cNvSpPr txBox="1"/>
          <p:nvPr/>
        </p:nvSpPr>
        <p:spPr>
          <a:xfrm>
            <a:off x="962421" y="3921124"/>
            <a:ext cx="6843600" cy="1323900"/>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from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keras.models</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  import  Sequential model =  Sequential()</a:t>
            </a:r>
          </a:p>
          <a:p>
            <a:pPr marL="0" marR="0" lvl="0" indent="0" algn="l" rtl="0">
              <a:lnSpc>
                <a:spcPct val="100000"/>
              </a:lnSpc>
              <a:spcBef>
                <a:spcPts val="0"/>
              </a:spcBef>
              <a:spcAft>
                <a:spcPts val="0"/>
              </a:spcAft>
              <a:buClr>
                <a:srgbClr val="0000FF"/>
              </a:buClr>
              <a:buSzPct val="25000"/>
              <a:buFont typeface="Verdana" panose="020B0604030504040204"/>
              <a:buNone/>
            </a:pP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model.add</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(Dense(12,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input_dim</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=8, </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kernel_initializer</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a:t>
            </a:r>
            <a:r>
              <a:rPr lang="en-US" sz="2000" b="0" i="0" u="none" dirty="0" err="1">
                <a:solidFill>
                  <a:srgbClr val="0000FF"/>
                </a:solidFill>
                <a:latin typeface="Verdana" panose="020B0604030504040204"/>
                <a:ea typeface="Verdana" panose="020B0604030504040204"/>
                <a:cs typeface="Verdana" panose="020B0604030504040204"/>
                <a:sym typeface="Verdana" panose="020B0604030504040204"/>
              </a:rPr>
              <a:t>random_uniform</a:t>
            </a: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50</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pic>
        <p:nvPicPr>
          <p:cNvPr id="5" name="Picture 4">
            <a:extLst>
              <a:ext uri="{FF2B5EF4-FFF2-40B4-BE49-F238E27FC236}">
                <a16:creationId xmlns:a16="http://schemas.microsoft.com/office/drawing/2014/main" id="{20052907-EA4F-439D-8BF1-B65541C93532}"/>
              </a:ext>
            </a:extLst>
          </p:cNvPr>
          <p:cNvPicPr>
            <a:picLocks noChangeAspect="1"/>
          </p:cNvPicPr>
          <p:nvPr/>
        </p:nvPicPr>
        <p:blipFill>
          <a:blip r:embed="rId3"/>
          <a:stretch>
            <a:fillRect/>
          </a:stretch>
        </p:blipFill>
        <p:spPr>
          <a:xfrm>
            <a:off x="744468" y="1523763"/>
            <a:ext cx="7132966" cy="3192478"/>
          </a:xfrm>
          <a:prstGeom prst="rect">
            <a:avLst/>
          </a:prstGeom>
        </p:spPr>
      </p:pic>
    </p:spTree>
    <p:extLst>
      <p:ext uri="{BB962C8B-B14F-4D97-AF65-F5344CB8AC3E}">
        <p14:creationId xmlns:p14="http://schemas.microsoft.com/office/powerpoint/2010/main" val="364508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51</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pic>
        <p:nvPicPr>
          <p:cNvPr id="5" name="Picture 4">
            <a:extLst>
              <a:ext uri="{FF2B5EF4-FFF2-40B4-BE49-F238E27FC236}">
                <a16:creationId xmlns:a16="http://schemas.microsoft.com/office/drawing/2014/main" id="{CD0978BC-1DC8-4751-99C2-2F0989A728CA}"/>
              </a:ext>
            </a:extLst>
          </p:cNvPr>
          <p:cNvPicPr>
            <a:picLocks noChangeAspect="1"/>
          </p:cNvPicPr>
          <p:nvPr/>
        </p:nvPicPr>
        <p:blipFill>
          <a:blip r:embed="rId3"/>
          <a:stretch>
            <a:fillRect/>
          </a:stretch>
        </p:blipFill>
        <p:spPr>
          <a:xfrm>
            <a:off x="783895" y="1014515"/>
            <a:ext cx="7054112" cy="1791158"/>
          </a:xfrm>
          <a:prstGeom prst="rect">
            <a:avLst/>
          </a:prstGeom>
        </p:spPr>
      </p:pic>
      <p:sp>
        <p:nvSpPr>
          <p:cNvPr id="6" name="Rectangle 5">
            <a:extLst>
              <a:ext uri="{FF2B5EF4-FFF2-40B4-BE49-F238E27FC236}">
                <a16:creationId xmlns:a16="http://schemas.microsoft.com/office/drawing/2014/main" id="{5A5A570D-D92B-406F-A3DE-E0CC5CED50E1}"/>
              </a:ext>
            </a:extLst>
          </p:cNvPr>
          <p:cNvSpPr/>
          <p:nvPr/>
        </p:nvSpPr>
        <p:spPr>
          <a:xfrm>
            <a:off x="559214" y="2855713"/>
            <a:ext cx="7738661" cy="615810"/>
          </a:xfrm>
          <a:prstGeom prst="rect">
            <a:avLst/>
          </a:prstGeom>
        </p:spPr>
        <p:txBody>
          <a:bodyPr wrap="square">
            <a:spAutoFit/>
          </a:bodyPr>
          <a:lstStyle/>
          <a:p>
            <a:r>
              <a:rPr lang="en-US" sz="1701" dirty="0">
                <a:solidFill>
                  <a:srgbClr val="0033CC"/>
                </a:solidFill>
                <a:latin typeface="Verdana" panose="020B0604030504040204" pitchFamily="34" charset="0"/>
                <a:ea typeface="Verdana" panose="020B0604030504040204" pitchFamily="34" charset="0"/>
                <a:cs typeface="Verdana" panose="020B0604030504040204" pitchFamily="34" charset="0"/>
              </a:rPr>
              <a:t>Remember, what we have to do is multiply the values in the filter with the original pixel values of the image.</a:t>
            </a:r>
          </a:p>
        </p:txBody>
      </p:sp>
      <p:pic>
        <p:nvPicPr>
          <p:cNvPr id="7" name="Picture 6">
            <a:extLst>
              <a:ext uri="{FF2B5EF4-FFF2-40B4-BE49-F238E27FC236}">
                <a16:creationId xmlns:a16="http://schemas.microsoft.com/office/drawing/2014/main" id="{515B8059-96A7-4561-9CC3-47E284ADBA27}"/>
              </a:ext>
            </a:extLst>
          </p:cNvPr>
          <p:cNvPicPr>
            <a:picLocks noChangeAspect="1"/>
          </p:cNvPicPr>
          <p:nvPr/>
        </p:nvPicPr>
        <p:blipFill>
          <a:blip r:embed="rId4"/>
          <a:stretch>
            <a:fillRect/>
          </a:stretch>
        </p:blipFill>
        <p:spPr>
          <a:xfrm>
            <a:off x="783894" y="3492756"/>
            <a:ext cx="7054112" cy="2242676"/>
          </a:xfrm>
          <a:prstGeom prst="rect">
            <a:avLst/>
          </a:prstGeom>
        </p:spPr>
      </p:pic>
    </p:spTree>
    <p:extLst>
      <p:ext uri="{BB962C8B-B14F-4D97-AF65-F5344CB8AC3E}">
        <p14:creationId xmlns:p14="http://schemas.microsoft.com/office/powerpoint/2010/main" val="756520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52</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08681045-B26B-4937-A7A5-72E9D38A61C4}"/>
              </a:ext>
            </a:extLst>
          </p:cNvPr>
          <p:cNvSpPr/>
          <p:nvPr/>
        </p:nvSpPr>
        <p:spPr>
          <a:xfrm>
            <a:off x="490869" y="865466"/>
            <a:ext cx="7776229" cy="1662763"/>
          </a:xfrm>
          <a:prstGeom prst="rect">
            <a:avLst/>
          </a:prstGeom>
        </p:spPr>
        <p:txBody>
          <a:bodyPr wrap="square">
            <a:spAutoFit/>
          </a:bodyPr>
          <a:lstStyle/>
          <a:p>
            <a:pPr algn="just">
              <a:lnSpc>
                <a:spcPct val="150000"/>
              </a:lnSpc>
            </a:pPr>
            <a:r>
              <a:rPr lang="en-US" sz="1701" dirty="0">
                <a:solidFill>
                  <a:srgbClr val="0033CC"/>
                </a:solidFill>
                <a:latin typeface="Verdana" panose="020B0604030504040204" pitchFamily="34" charset="0"/>
                <a:ea typeface="Verdana" panose="020B0604030504040204" pitchFamily="34" charset="0"/>
                <a:cs typeface="Verdana" panose="020B0604030504040204" pitchFamily="34" charset="0"/>
              </a:rPr>
              <a:t>Basically, in the input image, </a:t>
            </a:r>
            <a:r>
              <a:rPr lang="en-US" sz="1701" dirty="0">
                <a:solidFill>
                  <a:srgbClr val="FF0000"/>
                </a:solidFill>
                <a:latin typeface="Verdana" panose="020B0604030504040204" pitchFamily="34" charset="0"/>
                <a:ea typeface="Verdana" panose="020B0604030504040204" pitchFamily="34" charset="0"/>
                <a:cs typeface="Verdana" panose="020B0604030504040204" pitchFamily="34" charset="0"/>
              </a:rPr>
              <a:t>if there is a shape that generally resembles the curve that this filter is representing, then all of the multiplications summed together will result in a large value</a:t>
            </a:r>
            <a:r>
              <a:rPr lang="en-US" sz="1701" dirty="0">
                <a:solidFill>
                  <a:srgbClr val="0033CC"/>
                </a:solidFill>
                <a:latin typeface="Verdana" panose="020B0604030504040204" pitchFamily="34" charset="0"/>
                <a:ea typeface="Verdana" panose="020B0604030504040204" pitchFamily="34" charset="0"/>
                <a:cs typeface="Verdana" panose="020B0604030504040204" pitchFamily="34" charset="0"/>
              </a:rPr>
              <a:t>! Now let’s see what happens when we move our filter.</a:t>
            </a:r>
          </a:p>
        </p:txBody>
      </p:sp>
      <p:pic>
        <p:nvPicPr>
          <p:cNvPr id="6" name="Picture 5">
            <a:extLst>
              <a:ext uri="{FF2B5EF4-FFF2-40B4-BE49-F238E27FC236}">
                <a16:creationId xmlns:a16="http://schemas.microsoft.com/office/drawing/2014/main" id="{94127439-F1AF-4409-98F0-D990B202E882}"/>
              </a:ext>
            </a:extLst>
          </p:cNvPr>
          <p:cNvPicPr>
            <a:picLocks noChangeAspect="1"/>
          </p:cNvPicPr>
          <p:nvPr/>
        </p:nvPicPr>
        <p:blipFill>
          <a:blip r:embed="rId3"/>
          <a:stretch>
            <a:fillRect/>
          </a:stretch>
        </p:blipFill>
        <p:spPr>
          <a:xfrm>
            <a:off x="834481" y="2521286"/>
            <a:ext cx="6759759" cy="3164106"/>
          </a:xfrm>
          <a:prstGeom prst="rect">
            <a:avLst/>
          </a:prstGeom>
        </p:spPr>
      </p:pic>
    </p:spTree>
    <p:extLst>
      <p:ext uri="{BB962C8B-B14F-4D97-AF65-F5344CB8AC3E}">
        <p14:creationId xmlns:p14="http://schemas.microsoft.com/office/powerpoint/2010/main" val="2898781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Footer Placeholder 2"/>
          <p:cNvSpPr txBox="1">
            <a:spLocks noGrp="1"/>
          </p:cNvSpPr>
          <p:nvPr/>
        </p:nvSpPr>
        <p:spPr bwMode="auto">
          <a:xfrm>
            <a:off x="5133453" y="6057424"/>
            <a:ext cx="900079" cy="285025"/>
          </a:xfrm>
          <a:prstGeom prst="rect">
            <a:avLst/>
          </a:prstGeom>
          <a:noFill/>
          <a:ln w="9525">
            <a:noFill/>
            <a:miter lim="800000"/>
            <a:headEnd/>
            <a:tailEnd/>
          </a:ln>
        </p:spPr>
        <p:txBody>
          <a:bodyPr lIns="86404" tIns="43202" rIns="86404" bIns="43202"/>
          <a:lstStyle/>
          <a:p>
            <a:pPr algn="ctr" eaLnBrk="0" hangingPunct="0"/>
            <a:fld id="{650A8A48-EDF5-40FF-8C9E-FF25F2BE2156}" type="slidenum">
              <a:rPr lang="en-US" sz="945" b="1"/>
              <a:pPr algn="ctr" eaLnBrk="0" hangingPunct="0"/>
              <a:t>53</a:t>
            </a:fld>
            <a:endParaRPr lang="en-US" sz="945" b="1" dirty="0"/>
          </a:p>
        </p:txBody>
      </p:sp>
      <p:sp>
        <p:nvSpPr>
          <p:cNvPr id="3" name="Content Placeholder 2"/>
          <p:cNvSpPr>
            <a:spLocks noGrp="1"/>
          </p:cNvSpPr>
          <p:nvPr>
            <p:ph idx="1"/>
          </p:nvPr>
        </p:nvSpPr>
        <p:spPr>
          <a:xfrm>
            <a:off x="512513" y="1014515"/>
            <a:ext cx="7763718" cy="4670876"/>
          </a:xfrm>
        </p:spPr>
        <p:txBody>
          <a:bodyPr/>
          <a:lstStyle/>
          <a:p>
            <a:r>
              <a:rPr lang="bg-BG" sz="1512" dirty="0">
                <a:solidFill>
                  <a:srgbClr val="0000FF"/>
                </a:solidFill>
                <a:latin typeface="Verdana" pitchFamily="34" charset="0"/>
                <a:ea typeface="Verdana" pitchFamily="34" charset="0"/>
                <a:cs typeface="Verdana" pitchFamily="34" charset="0"/>
              </a:rPr>
              <a:t> </a:t>
            </a:r>
            <a:r>
              <a:rPr lang="en-GB" sz="1512" dirty="0"/>
              <a:t> </a:t>
            </a:r>
          </a:p>
          <a:p>
            <a:endParaRPr lang="en-GB" sz="1890" b="1" dirty="0">
              <a:solidFill>
                <a:srgbClr val="0000FF"/>
              </a:solidFill>
              <a:latin typeface="Verdana" pitchFamily="34" charset="0"/>
              <a:ea typeface="Verdana" pitchFamily="34" charset="0"/>
              <a:cs typeface="Verdana" pitchFamily="34" charset="0"/>
            </a:endParaRPr>
          </a:p>
          <a:p>
            <a:endParaRPr lang="en-GB" sz="1512" dirty="0">
              <a:solidFill>
                <a:srgbClr val="0000FF"/>
              </a:solidFill>
              <a:latin typeface="Verdana" pitchFamily="34" charset="0"/>
              <a:ea typeface="Verdana" pitchFamily="34" charset="0"/>
              <a:cs typeface="Verdana" pitchFamily="34" charset="0"/>
            </a:endParaRPr>
          </a:p>
          <a:p>
            <a:endParaRPr lang="en-GB" sz="1323" b="1" dirty="0">
              <a:solidFill>
                <a:srgbClr val="0000FF"/>
              </a:solidFill>
              <a:latin typeface="Verdana" pitchFamily="34" charset="0"/>
              <a:ea typeface="Verdana" pitchFamily="34" charset="0"/>
              <a:cs typeface="Verdana" pitchFamily="34" charset="0"/>
            </a:endParaRPr>
          </a:p>
          <a:p>
            <a:r>
              <a:rPr lang="bg-BG" sz="1512" dirty="0">
                <a:solidFill>
                  <a:srgbClr val="0000FF"/>
                </a:solidFill>
                <a:latin typeface="Verdana" pitchFamily="34" charset="0"/>
                <a:ea typeface="Verdana" pitchFamily="34" charset="0"/>
                <a:cs typeface="Verdana" pitchFamily="34" charset="0"/>
              </a:rPr>
              <a:t> </a:t>
            </a:r>
            <a:endParaRPr lang="en-GB" sz="1512" dirty="0">
              <a:solidFill>
                <a:srgbClr val="0000FF"/>
              </a:solidFill>
              <a:latin typeface="Verdana" pitchFamily="34" charset="0"/>
              <a:ea typeface="Verdana" pitchFamily="34" charset="0"/>
              <a:cs typeface="Verdana" pitchFamily="34" charset="0"/>
            </a:endParaRPr>
          </a:p>
          <a:p>
            <a:endParaRPr lang="en-GB" sz="1512" dirty="0"/>
          </a:p>
          <a:p>
            <a:endParaRPr lang="en-GB" sz="1512" dirty="0"/>
          </a:p>
          <a:p>
            <a:endParaRPr lang="en-GB" sz="1512" dirty="0"/>
          </a:p>
          <a:p>
            <a:endParaRPr lang="en-US" sz="1512" dirty="0"/>
          </a:p>
          <a:p>
            <a:endParaRPr lang="en-US" sz="1512" dirty="0"/>
          </a:p>
          <a:p>
            <a:endParaRPr lang="en-US" sz="1512" dirty="0"/>
          </a:p>
          <a:p>
            <a:endParaRPr lang="en-US" sz="1512" dirty="0"/>
          </a:p>
          <a:p>
            <a:endParaRPr lang="en-US" sz="1512" dirty="0"/>
          </a:p>
          <a:p>
            <a:endParaRPr lang="en-US" sz="1512" dirty="0"/>
          </a:p>
          <a:p>
            <a:endParaRPr lang="en-GB" sz="1512" dirty="0"/>
          </a:p>
          <a:p>
            <a:r>
              <a:rPr lang="en-US" sz="1512" dirty="0">
                <a:solidFill>
                  <a:srgbClr val="0070C0"/>
                </a:solidFill>
                <a:latin typeface="+mj-lt"/>
              </a:rPr>
              <a:t>    </a:t>
            </a:r>
            <a:endParaRPr lang="bg-BG" sz="1512" dirty="0">
              <a:solidFill>
                <a:srgbClr val="0070C0"/>
              </a:solidFill>
              <a:latin typeface="+mj-lt"/>
            </a:endParaRPr>
          </a:p>
          <a:p>
            <a:endParaRPr lang="bg-BG" dirty="0"/>
          </a:p>
        </p:txBody>
      </p:sp>
      <p:sp>
        <p:nvSpPr>
          <p:cNvPr id="4102" name="Rectangle 5"/>
          <p:cNvSpPr>
            <a:spLocks noChangeArrowheads="1"/>
          </p:cNvSpPr>
          <p:nvPr/>
        </p:nvSpPr>
        <p:spPr bwMode="auto">
          <a:xfrm>
            <a:off x="324029" y="865466"/>
            <a:ext cx="7973847" cy="4965009"/>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sz="1607" dirty="0"/>
          </a:p>
        </p:txBody>
      </p:sp>
      <p:sp>
        <p:nvSpPr>
          <p:cNvPr id="5" name="Rectangle 4">
            <a:extLst>
              <a:ext uri="{FF2B5EF4-FFF2-40B4-BE49-F238E27FC236}">
                <a16:creationId xmlns:a16="http://schemas.microsoft.com/office/drawing/2014/main" id="{63385C17-6B0E-47EF-BDCE-BAA1625DB72C}"/>
              </a:ext>
            </a:extLst>
          </p:cNvPr>
          <p:cNvSpPr/>
          <p:nvPr/>
        </p:nvSpPr>
        <p:spPr>
          <a:xfrm>
            <a:off x="422608" y="1136562"/>
            <a:ext cx="7776686" cy="4164217"/>
          </a:xfrm>
          <a:prstGeom prst="rect">
            <a:avLst/>
          </a:prstGeom>
        </p:spPr>
        <p:txBody>
          <a:bodyPr wrap="square">
            <a:spAutoFit/>
          </a:bodyPr>
          <a:lstStyle/>
          <a:p>
            <a:pPr algn="just">
              <a:lnSpc>
                <a:spcPct val="200000"/>
              </a:lnSpc>
            </a:pPr>
            <a:r>
              <a:rPr lang="en-US" sz="1890" dirty="0">
                <a:solidFill>
                  <a:srgbClr val="0033CC"/>
                </a:solidFill>
                <a:latin typeface="Verdana" panose="020B0604030504040204" pitchFamily="34" charset="0"/>
                <a:ea typeface="Verdana" panose="020B0604030504040204" pitchFamily="34" charset="0"/>
                <a:cs typeface="Verdana" panose="020B0604030504040204" pitchFamily="34" charset="0"/>
              </a:rPr>
              <a:t>The value is much lower! This is because there wasn’t anything in the image section that responded to the </a:t>
            </a:r>
            <a:r>
              <a:rPr lang="en-US" sz="1890" dirty="0">
                <a:solidFill>
                  <a:srgbClr val="FF0000"/>
                </a:solidFill>
                <a:latin typeface="Verdana" panose="020B0604030504040204" pitchFamily="34" charset="0"/>
                <a:ea typeface="Verdana" panose="020B0604030504040204" pitchFamily="34" charset="0"/>
                <a:cs typeface="Verdana" panose="020B0604030504040204" pitchFamily="34" charset="0"/>
              </a:rPr>
              <a:t>curve detector filter</a:t>
            </a:r>
            <a:r>
              <a:rPr lang="en-US" sz="1890" dirty="0">
                <a:solidFill>
                  <a:srgbClr val="0033CC"/>
                </a:solidFill>
                <a:latin typeface="Verdana" panose="020B0604030504040204" pitchFamily="34" charset="0"/>
                <a:ea typeface="Verdana" panose="020B0604030504040204" pitchFamily="34" charset="0"/>
                <a:cs typeface="Verdana" panose="020B0604030504040204" pitchFamily="34" charset="0"/>
              </a:rPr>
              <a:t>. Remember, the output of this conv layer is an activation map. So, in the simple case of a one filter convolution (and if that filter is a curve detector), the activation map will show the areas in which there at mostly likely to be curves in the picture. </a:t>
            </a:r>
          </a:p>
        </p:txBody>
      </p:sp>
    </p:spTree>
    <p:extLst>
      <p:ext uri="{BB962C8B-B14F-4D97-AF65-F5344CB8AC3E}">
        <p14:creationId xmlns:p14="http://schemas.microsoft.com/office/powerpoint/2010/main" val="4260947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86815"/>
            <a:ext cx="6775450" cy="3360279"/>
          </a:xfrm>
          <a:prstGeom prst="rect">
            <a:avLst/>
          </a:prstGeom>
          <a:noFill/>
        </p:spPr>
        <p:txBody>
          <a:bodyPr wrap="square" rtlCol="0">
            <a:spAutoFit/>
          </a:bodyPr>
          <a:lstStyle/>
          <a:p>
            <a:pPr algn="just" fontAlgn="auto">
              <a:lnSpc>
                <a:spcPct val="150000"/>
              </a:lnSpc>
            </a:pPr>
            <a:r>
              <a:rPr lang="en-GB" sz="1400" dirty="0">
                <a:solidFill>
                  <a:srgbClr val="FF0000"/>
                </a:solidFill>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References</a:t>
            </a:r>
            <a:r>
              <a:rPr lang="en-GB" sz="1400" dirty="0">
                <a:solidFill>
                  <a:srgbClr val="0000FF"/>
                </a:solidFill>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 </a:t>
            </a:r>
          </a:p>
          <a:p>
            <a:pPr algn="just" fontAlgn="auto">
              <a:lnSpc>
                <a:spcPct val="150000"/>
              </a:lnSpc>
            </a:pPr>
            <a:r>
              <a:rPr lang="en-GB" sz="1400" dirty="0">
                <a:solidFill>
                  <a:srgbClr val="0000FF"/>
                </a:solidFill>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https://www.kdnuggets.com/2019/12/enabling-deep-learning-revolution.html</a:t>
            </a:r>
            <a:r>
              <a:rPr lang="en-GB" sz="1400" dirty="0">
                <a:latin typeface="Verdana" panose="020B0604030504040204" pitchFamily="34" charset="0"/>
                <a:ea typeface="Verdana" panose="020B0604030504040204" pitchFamily="34" charset="0"/>
              </a:rPr>
              <a:t> </a:t>
            </a:r>
          </a:p>
          <a:p>
            <a:pPr algn="just" fontAlgn="auto">
              <a:lnSpc>
                <a:spcPct val="150000"/>
              </a:lnSpc>
            </a:pPr>
            <a:endParaRPr lang="en-GB" sz="1400"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fontAlgn="auto">
              <a:lnSpc>
                <a:spcPct val="150000"/>
              </a:lnSpc>
            </a:pP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rPr>
              <a:t>https://adeshpande3.github.io/adeshpande3.github.io/A-Beginner's-Guide-To-Understanding-Convolutional-Neural-Networks/</a:t>
            </a:r>
          </a:p>
          <a:p>
            <a:pPr algn="just" fontAlgn="auto">
              <a:lnSpc>
                <a:spcPct val="150000"/>
              </a:lnSpc>
            </a:pPr>
            <a:endPar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fontAlgn="auto">
              <a:lnSpc>
                <a:spcPct val="150000"/>
              </a:lnSpc>
            </a:pPr>
            <a:r>
              <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rPr>
              <a:t>https://pydeeplearning.weebly.com/blog/basics-of-convolutional-neural-networks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85905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CNN layers – more detail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19154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04265"/>
            <a:ext cx="6775450" cy="4606774"/>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Comparison of Different Layers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There are three types of layers in a convolutional neural network: </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rPr>
              <a:t>convolutional layer</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rPr>
              <a:t>pooling layer, and </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rPr>
              <a:t>fully connected layer.</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Each of these layers has different parameters that can be optimized and performs a different task on the input data.</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p:nvPr/>
        </p:nvPicPr>
        <p:blipFill>
          <a:blip r:embed="rId2"/>
          <a:stretch>
            <a:fillRect/>
          </a:stretch>
        </p:blipFill>
        <p:spPr>
          <a:xfrm>
            <a:off x="1054735" y="1178560"/>
            <a:ext cx="6530975" cy="4455795"/>
          </a:xfrm>
          <a:prstGeom prst="rect">
            <a:avLst/>
          </a:prstGeom>
          <a:noFill/>
          <a:ln w="9525">
            <a:noFill/>
          </a:ln>
        </p:spPr>
      </p:pic>
      <p:sp>
        <p:nvSpPr>
          <p:cNvPr id="111" name="Text Box 110"/>
          <p:cNvSpPr txBox="1"/>
          <p:nvPr/>
        </p:nvSpPr>
        <p:spPr>
          <a:xfrm>
            <a:off x="2400935" y="4223067"/>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
        <p:nvSpPr>
          <p:cNvPr id="2" name="TextBox 1">
            <a:extLst>
              <a:ext uri="{FF2B5EF4-FFF2-40B4-BE49-F238E27FC236}">
                <a16:creationId xmlns:a16="http://schemas.microsoft.com/office/drawing/2014/main" id="{D31429F8-8885-49A9-A8FD-CF68BB2B95D6}"/>
              </a:ext>
            </a:extLst>
          </p:cNvPr>
          <p:cNvSpPr txBox="1"/>
          <p:nvPr/>
        </p:nvSpPr>
        <p:spPr>
          <a:xfrm>
            <a:off x="836720" y="5848300"/>
            <a:ext cx="7446146" cy="523220"/>
          </a:xfrm>
          <a:prstGeom prst="rect">
            <a:avLst/>
          </a:prstGeom>
          <a:noFill/>
        </p:spPr>
        <p:txBody>
          <a:bodyPr wrap="square">
            <a:spAutoFit/>
          </a:bodyPr>
          <a:lstStyle/>
          <a:p>
            <a:r>
              <a:rPr lang="en-GB" sz="1400" dirty="0">
                <a:solidFill>
                  <a:srgbClr val="0000FF"/>
                </a:solidFill>
              </a:rPr>
              <a:t>https://towardsdatascience.com/simple-introduction-to-convolutional-neural-networks-cdf8d3077bac</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p:cNvPicPr/>
          <p:nvPr/>
        </p:nvPicPr>
        <p:blipFill>
          <a:blip r:embed="rId2"/>
          <a:stretch>
            <a:fillRect/>
          </a:stretch>
        </p:blipFill>
        <p:spPr>
          <a:xfrm>
            <a:off x="1138555" y="1163955"/>
            <a:ext cx="5821045" cy="3919855"/>
          </a:xfrm>
          <a:prstGeom prst="rect">
            <a:avLst/>
          </a:prstGeom>
          <a:noFill/>
          <a:ln w="9525">
            <a:noFill/>
          </a:ln>
        </p:spPr>
      </p:pic>
      <p:sp>
        <p:nvSpPr>
          <p:cNvPr id="112" name="Text Box 111"/>
          <p:cNvSpPr txBox="1"/>
          <p:nvPr/>
        </p:nvSpPr>
        <p:spPr>
          <a:xfrm>
            <a:off x="2129472" y="4370705"/>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
        <p:nvSpPr>
          <p:cNvPr id="5" name="TextBox 4">
            <a:extLst>
              <a:ext uri="{FF2B5EF4-FFF2-40B4-BE49-F238E27FC236}">
                <a16:creationId xmlns:a16="http://schemas.microsoft.com/office/drawing/2014/main" id="{837A7907-BDEE-4D92-819C-233AFC55FC7D}"/>
              </a:ext>
            </a:extLst>
          </p:cNvPr>
          <p:cNvSpPr txBox="1"/>
          <p:nvPr/>
        </p:nvSpPr>
        <p:spPr>
          <a:xfrm>
            <a:off x="943252" y="5320259"/>
            <a:ext cx="7446146" cy="523220"/>
          </a:xfrm>
          <a:prstGeom prst="rect">
            <a:avLst/>
          </a:prstGeom>
          <a:noFill/>
        </p:spPr>
        <p:txBody>
          <a:bodyPr wrap="square">
            <a:spAutoFit/>
          </a:bodyPr>
          <a:lstStyle/>
          <a:p>
            <a:r>
              <a:rPr lang="en-GB" sz="1400" dirty="0">
                <a:solidFill>
                  <a:srgbClr val="0000FF"/>
                </a:solidFill>
              </a:rPr>
              <a:t>https://towardsdatascience.com/simple-introduction-to-convolutional-neural-networks-cdf8d3077bac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p:cNvPicPr/>
          <p:nvPr/>
        </p:nvPicPr>
        <p:blipFill>
          <a:blip r:embed="rId2"/>
          <a:stretch>
            <a:fillRect/>
          </a:stretch>
        </p:blipFill>
        <p:spPr>
          <a:xfrm>
            <a:off x="1214755" y="1199515"/>
            <a:ext cx="5655310" cy="3912870"/>
          </a:xfrm>
          <a:prstGeom prst="rect">
            <a:avLst/>
          </a:prstGeom>
          <a:noFill/>
          <a:ln w="9525">
            <a:noFill/>
          </a:ln>
        </p:spPr>
      </p:pic>
      <p:sp>
        <p:nvSpPr>
          <p:cNvPr id="2" name="TextBox 1">
            <a:extLst>
              <a:ext uri="{FF2B5EF4-FFF2-40B4-BE49-F238E27FC236}">
                <a16:creationId xmlns:a16="http://schemas.microsoft.com/office/drawing/2014/main" id="{0CBA8938-19A7-40FE-A2D3-F7E842FD0776}"/>
              </a:ext>
            </a:extLst>
          </p:cNvPr>
          <p:cNvSpPr txBox="1"/>
          <p:nvPr/>
        </p:nvSpPr>
        <p:spPr>
          <a:xfrm>
            <a:off x="943252" y="5320259"/>
            <a:ext cx="7446146" cy="523220"/>
          </a:xfrm>
          <a:prstGeom prst="rect">
            <a:avLst/>
          </a:prstGeom>
          <a:noFill/>
        </p:spPr>
        <p:txBody>
          <a:bodyPr wrap="square">
            <a:spAutoFit/>
          </a:bodyPr>
          <a:lstStyle/>
          <a:p>
            <a:r>
              <a:rPr lang="en-GB" sz="1400" dirty="0">
                <a:solidFill>
                  <a:srgbClr val="0000FF"/>
                </a:solidFill>
              </a:rPr>
              <a:t>https://towardsdatascience.com/simple-introduction-to-convolutional-neural-networks-cdf8d3077bac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35"/>
          <p:cNvSpPr txBox="1"/>
          <p:nvPr/>
        </p:nvSpPr>
        <p:spPr>
          <a:xfrm>
            <a:off x="267871" y="993788"/>
            <a:ext cx="8258100" cy="4191235"/>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1800" b="1" i="0" u="none" dirty="0">
                <a:solidFill>
                  <a:srgbClr val="C00000"/>
                </a:solidFill>
                <a:latin typeface="Verdana" panose="020B0604030504040204"/>
                <a:ea typeface="Verdana" panose="020B0604030504040204"/>
                <a:cs typeface="Verdana" panose="020B0604030504040204"/>
                <a:sym typeface="Verdana" panose="020B0604030504040204"/>
              </a:rPr>
              <a:t>A real example — recognizing handwritten digits</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we will build a network that can recognize handwritten numbers.</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For achieving this goal, we use </a:t>
            </a:r>
            <a:r>
              <a:rPr lang="en-US" sz="1800" b="0" i="0" u="none" dirty="0">
                <a:solidFill>
                  <a:srgbClr val="FF0000"/>
                </a:solidFill>
                <a:latin typeface="Verdana" panose="020B0604030504040204"/>
                <a:ea typeface="Verdana" panose="020B0604030504040204"/>
                <a:cs typeface="Verdana" panose="020B0604030504040204"/>
                <a:sym typeface="Verdana" panose="020B0604030504040204"/>
              </a:rPr>
              <a:t>MNIST - MNIST is like the hello world of Deep Learning</a:t>
            </a:r>
            <a:endParaRPr lang="en-US" sz="1800" b="0" i="0" u="none" dirty="0">
              <a:solidFill>
                <a:srgbClr val="0000FF"/>
              </a:solidFill>
              <a:latin typeface="Verdana" panose="020B0604030504040204"/>
              <a:ea typeface="Verdana" panose="020B0604030504040204"/>
              <a:cs typeface="Verdana" panose="020B0604030504040204"/>
              <a:sym typeface="Verdana" panose="020B0604030504040204"/>
            </a:endParaRP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a database of handwritten digits made up of </a:t>
            </a:r>
            <a:r>
              <a:rPr lang="en-US" sz="1800" b="0" i="0" u="none" dirty="0">
                <a:solidFill>
                  <a:srgbClr val="FF0000"/>
                </a:solidFill>
                <a:latin typeface="Verdana" panose="020B0604030504040204"/>
                <a:ea typeface="Verdana" panose="020B0604030504040204"/>
                <a:cs typeface="Verdana" panose="020B0604030504040204"/>
                <a:sym typeface="Verdana" panose="020B0604030504040204"/>
              </a:rPr>
              <a:t>a training set of 60,000 examples and a test set of 10,000 examples. </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The training examples are annotated by humans with the correct answer. </a:t>
            </a:r>
          </a:p>
          <a:p>
            <a:pPr marL="0" marR="0" lvl="0" indent="0" algn="just" rtl="0">
              <a:lnSpc>
                <a:spcPct val="150000"/>
              </a:lnSpc>
              <a:spcBef>
                <a:spcPts val="0"/>
              </a:spcBef>
              <a:spcAft>
                <a:spcPts val="0"/>
              </a:spcAft>
              <a:buClr>
                <a:srgbClr val="0000FF"/>
              </a:buClr>
              <a:buSzPct val="100000"/>
              <a:buFont typeface="Arial" panose="020B0604020202020204"/>
              <a:buChar char="•"/>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For instance, if the handwritten digit is the number three, then</a:t>
            </a:r>
          </a:p>
          <a:p>
            <a:pPr marL="0" marR="0" lvl="0" indent="0" algn="just" rtl="0">
              <a:lnSpc>
                <a:spcPct val="150000"/>
              </a:lnSpc>
              <a:spcBef>
                <a:spcPts val="0"/>
              </a:spcBef>
              <a:spcAft>
                <a:spcPts val="0"/>
              </a:spcAft>
              <a:buClr>
                <a:srgbClr val="0000FF"/>
              </a:buClr>
              <a:buSzPct val="25000"/>
              <a:buFont typeface="Verdana" panose="020B0604030504040204"/>
              <a:buNone/>
            </a:pPr>
            <a:r>
              <a:rPr lang="en-US" sz="1800" b="0" i="0" u="none" dirty="0">
                <a:solidFill>
                  <a:srgbClr val="0000FF"/>
                </a:solidFill>
                <a:latin typeface="Verdana" panose="020B0604030504040204"/>
                <a:ea typeface="Verdana" panose="020B0604030504040204"/>
                <a:cs typeface="Verdana" panose="020B0604030504040204"/>
                <a:sym typeface="Verdana" panose="020B0604030504040204"/>
              </a:rPr>
              <a:t>three is simply the label associated with that example.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29665"/>
            <a:ext cx="6775450" cy="3775777"/>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The CNN is a combination of two basic building blocks: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1.The Convolution Block — Consists of the Convolution Layer and the Pooling Layer. This layer forms the essential component of Feature-Extraction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2.The Fully Connected Block — Consists of a fully connected simple neural network architecture. This layer performs the task of Classification based on the input from the convolutional block.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812165"/>
            <a:ext cx="6775450" cy="1753235"/>
          </a:xfrm>
          <a:prstGeom prst="rect">
            <a:avLst/>
          </a:prstGeom>
          <a:noFill/>
        </p:spPr>
        <p:txBody>
          <a:bodyPr wrap="square" rtlCol="0">
            <a:spAutoFit/>
          </a:bodyPr>
          <a:lstStyle/>
          <a:p>
            <a:pPr algn="just" fontAlgn="auto">
              <a:lnSpc>
                <a:spcPct val="150000"/>
              </a:lnSpc>
            </a:pPr>
            <a:r>
              <a:rPr lang="en-US" sz="1800">
                <a:solidFill>
                  <a:srgbClr val="0000FF"/>
                </a:solidFill>
                <a:latin typeface="Verdana" panose="020B0604030504040204" pitchFamily="34" charset="0"/>
                <a:cs typeface="Verdana" panose="020B0604030504040204" pitchFamily="34" charset="0"/>
                <a:sym typeface="+mn-ea"/>
              </a:rPr>
              <a:t>For example, let us take the picture of this curve. We take this as a sample feature that we will try to recognize, i.e., determine whether it is present in an image.</a:t>
            </a:r>
            <a:endParaRPr lang="en-US" sz="1800">
              <a:solidFill>
                <a:srgbClr val="0000FF"/>
              </a:solidFill>
              <a:latin typeface="Verdana" panose="020B0604030504040204" pitchFamily="34" charset="0"/>
              <a:cs typeface="Verdana" panose="020B0604030504040204" pitchFamily="34" charset="0"/>
            </a:endParaRPr>
          </a:p>
        </p:txBody>
      </p:sp>
      <p:pic>
        <p:nvPicPr>
          <p:cNvPr id="117" name="Picture 116"/>
          <p:cNvPicPr/>
          <p:nvPr/>
        </p:nvPicPr>
        <p:blipFill>
          <a:blip r:embed="rId2"/>
          <a:stretch>
            <a:fillRect/>
          </a:stretch>
        </p:blipFill>
        <p:spPr>
          <a:xfrm>
            <a:off x="1336040" y="2717800"/>
            <a:ext cx="6024880" cy="3406140"/>
          </a:xfrm>
          <a:prstGeom prst="rect">
            <a:avLst/>
          </a:prstGeom>
          <a:noFill/>
          <a:ln w="9525">
            <a:noFill/>
          </a:ln>
        </p:spPr>
      </p:pic>
      <p:sp>
        <p:nvSpPr>
          <p:cNvPr id="118" name="Text Box 117"/>
          <p:cNvSpPr txBox="1"/>
          <p:nvPr/>
        </p:nvSpPr>
        <p:spPr>
          <a:xfrm>
            <a:off x="1681797" y="4437380"/>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837565"/>
            <a:ext cx="6775450" cy="2168525"/>
          </a:xfrm>
          <a:prstGeom prst="rect">
            <a:avLst/>
          </a:prstGeom>
          <a:noFill/>
        </p:spPr>
        <p:txBody>
          <a:bodyPr wrap="square" rtlCol="0">
            <a:spAutoFit/>
          </a:bodyPr>
          <a:lstStyle/>
          <a:p>
            <a:pPr algn="just" fontAlgn="auto">
              <a:lnSpc>
                <a:spcPct val="150000"/>
              </a:lnSpc>
            </a:pPr>
            <a:r>
              <a:rPr lang="en-US" sz="1800" b="1">
                <a:solidFill>
                  <a:srgbClr val="0000FF"/>
                </a:solidFill>
                <a:latin typeface="Verdana" panose="020B0604030504040204" pitchFamily="34" charset="0"/>
                <a:cs typeface="Verdana" panose="020B0604030504040204" pitchFamily="34" charset="0"/>
              </a:rPr>
              <a:t>POOLING LAYER:</a:t>
            </a:r>
            <a:endParaRPr lang="en-US" sz="180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a:solidFill>
                  <a:srgbClr val="0000FF"/>
                </a:solidFill>
                <a:latin typeface="Verdana" panose="020B0604030504040204" pitchFamily="34" charset="0"/>
                <a:cs typeface="Verdana" panose="020B0604030504040204" pitchFamily="34" charset="0"/>
              </a:rPr>
              <a:t>The Pooling layer consist of performing the process of extracting a particular value from a set of values, usually the max value or the average value of all the values. This reduces the size of the output matrix. </a:t>
            </a:r>
          </a:p>
        </p:txBody>
      </p:sp>
      <p:pic>
        <p:nvPicPr>
          <p:cNvPr id="118" name="Picture 117"/>
          <p:cNvPicPr/>
          <p:nvPr/>
        </p:nvPicPr>
        <p:blipFill>
          <a:blip r:embed="rId2"/>
          <a:stretch>
            <a:fillRect/>
          </a:stretch>
        </p:blipFill>
        <p:spPr>
          <a:xfrm>
            <a:off x="2391410" y="3006090"/>
            <a:ext cx="3857625" cy="3124200"/>
          </a:xfrm>
          <a:prstGeom prst="rect">
            <a:avLst/>
          </a:prstGeom>
          <a:noFill/>
          <a:ln w="9525">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p:cNvPicPr/>
          <p:nvPr/>
        </p:nvPicPr>
        <p:blipFill>
          <a:blip r:embed="rId2"/>
          <a:stretch>
            <a:fillRect/>
          </a:stretch>
        </p:blipFill>
        <p:spPr>
          <a:xfrm>
            <a:off x="1583055" y="2386965"/>
            <a:ext cx="5276215" cy="3639820"/>
          </a:xfrm>
          <a:prstGeom prst="rect">
            <a:avLst/>
          </a:prstGeom>
          <a:noFill/>
          <a:ln w="9525">
            <a:noFill/>
          </a:ln>
        </p:spPr>
      </p:pic>
      <p:sp>
        <p:nvSpPr>
          <p:cNvPr id="121" name="Text Box 120"/>
          <p:cNvSpPr txBox="1"/>
          <p:nvPr/>
        </p:nvSpPr>
        <p:spPr>
          <a:xfrm>
            <a:off x="2296160" y="4408805"/>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
        <p:nvSpPr>
          <p:cNvPr id="2" name="Text Box 1"/>
          <p:cNvSpPr txBox="1"/>
          <p:nvPr/>
        </p:nvSpPr>
        <p:spPr>
          <a:xfrm>
            <a:off x="932815" y="875665"/>
            <a:ext cx="6775450" cy="1337945"/>
          </a:xfrm>
          <a:prstGeom prst="rect">
            <a:avLst/>
          </a:prstGeom>
          <a:noFill/>
        </p:spPr>
        <p:txBody>
          <a:bodyPr wrap="square" rtlCol="0">
            <a:spAutoFit/>
          </a:bodyPr>
          <a:lstStyle/>
          <a:p>
            <a:pPr algn="just" fontAlgn="auto">
              <a:lnSpc>
                <a:spcPct val="150000"/>
              </a:lnSpc>
            </a:pPr>
            <a:r>
              <a:rPr lang="en-US" sz="1800">
                <a:solidFill>
                  <a:srgbClr val="0000FF"/>
                </a:solidFill>
                <a:latin typeface="Verdana" panose="020B0604030504040204" pitchFamily="34" charset="0"/>
                <a:cs typeface="Verdana" panose="020B0604030504040204" pitchFamily="34" charset="0"/>
              </a:rPr>
              <a:t>The rows are concatenated to form a long feature vector. If multiple input layers are present, its rows are also concatenated to form an even longer feature vector.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p:cNvPicPr/>
          <p:nvPr/>
        </p:nvPicPr>
        <p:blipFill>
          <a:blip r:embed="rId2"/>
          <a:stretch>
            <a:fillRect/>
          </a:stretch>
        </p:blipFill>
        <p:spPr>
          <a:xfrm>
            <a:off x="414206" y="1252876"/>
            <a:ext cx="7957437" cy="4171380"/>
          </a:xfrm>
          <a:prstGeom prst="rect">
            <a:avLst/>
          </a:prstGeom>
          <a:noFill/>
          <a:ln w="9525">
            <a:noFill/>
          </a:ln>
        </p:spPr>
      </p:pic>
      <p:sp>
        <p:nvSpPr>
          <p:cNvPr id="5" name="TextBox 4">
            <a:extLst>
              <a:ext uri="{FF2B5EF4-FFF2-40B4-BE49-F238E27FC236}">
                <a16:creationId xmlns:a16="http://schemas.microsoft.com/office/drawing/2014/main" id="{9EDF62E5-E5E6-4A3A-9F1F-9DE378F035FA}"/>
              </a:ext>
            </a:extLst>
          </p:cNvPr>
          <p:cNvSpPr txBox="1"/>
          <p:nvPr/>
        </p:nvSpPr>
        <p:spPr>
          <a:xfrm>
            <a:off x="579268" y="5671335"/>
            <a:ext cx="7703598" cy="353943"/>
          </a:xfrm>
          <a:prstGeom prst="rect">
            <a:avLst/>
          </a:prstGeom>
          <a:noFill/>
        </p:spPr>
        <p:txBody>
          <a:bodyPr wrap="square">
            <a:spAutoFit/>
          </a:bodyPr>
          <a:lstStyle/>
          <a:p>
            <a:r>
              <a:rPr lang="en-GB" dirty="0">
                <a:solidFill>
                  <a:srgbClr val="0000FF"/>
                </a:solidFill>
              </a:rPr>
              <a:t>https://towardsdatascience.com/basics-of-the-classic-cnn-a3dce1225add</a:t>
            </a:r>
          </a:p>
        </p:txBody>
      </p:sp>
    </p:spTree>
    <p:extLst>
      <p:ext uri="{BB962C8B-B14F-4D97-AF65-F5344CB8AC3E}">
        <p14:creationId xmlns:p14="http://schemas.microsoft.com/office/powerpoint/2010/main" val="42743184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3182" y="1878513"/>
            <a:ext cx="6614311" cy="1246495"/>
          </a:xfrm>
          <a:prstGeom prst="rect">
            <a:avLst/>
          </a:prstGeom>
        </p:spPr>
        <p:txBody>
          <a:bodyPr wrap="none">
            <a:spAutoFit/>
          </a:bodyPr>
          <a:lstStyle/>
          <a:p>
            <a:r>
              <a:rPr lang="en-US" sz="1100" dirty="0">
                <a:solidFill>
                  <a:srgbClr val="0000FF"/>
                </a:solidFill>
                <a:effectLst/>
                <a:latin typeface="Verdana" panose="020B0604030504040204" pitchFamily="34" charset="0"/>
                <a:ea typeface="Verdana" panose="020B0604030504040204" pitchFamily="34" charset="0"/>
              </a:rPr>
              <a:t>Simple Introduction to Convolutional Neural Networks - Matthew Stewart, PhD Researcher</a:t>
            </a:r>
          </a:p>
          <a:p>
            <a:endParaRPr lang="en-US" sz="1100" dirty="0">
              <a:solidFill>
                <a:srgbClr val="0000FF"/>
              </a:solidFill>
              <a:latin typeface="Verdana" panose="020B0604030504040204" pitchFamily="34" charset="0"/>
              <a:ea typeface="Verdana" panose="020B0604030504040204" pitchFamily="34" charset="0"/>
            </a:endParaRPr>
          </a:p>
          <a:p>
            <a:r>
              <a:rPr lang="en-US" sz="1100" dirty="0">
                <a:solidFill>
                  <a:srgbClr val="0000FF"/>
                </a:solidFill>
                <a:effectLst/>
                <a:latin typeface="Verdana" panose="020B0604030504040204" pitchFamily="34" charset="0"/>
                <a:ea typeface="Verdana" panose="020B0604030504040204" pitchFamily="34" charset="0"/>
              </a:rPr>
              <a:t>An introduction to Convolutional Neural Networks - </a:t>
            </a:r>
            <a:r>
              <a:rPr lang="en-US" sz="1100" dirty="0">
                <a:solidFill>
                  <a:srgbClr val="0000FF"/>
                </a:solidFill>
                <a:latin typeface="Verdana" panose="020B0604030504040204" pitchFamily="34" charset="0"/>
                <a:cs typeface="Verdana" panose="020B0604030504040204" pitchFamily="34" charset="0"/>
              </a:rPr>
              <a:t>Christopher Thomas BSc Hons. MIAP</a:t>
            </a:r>
          </a:p>
          <a:p>
            <a:endParaRPr lang="en-US" sz="1100" dirty="0">
              <a:solidFill>
                <a:srgbClr val="0000FF"/>
              </a:solidFill>
              <a:effectLst/>
              <a:latin typeface="Verdana" panose="020B0604030504040204" pitchFamily="34" charset="0"/>
              <a:ea typeface="Verdana" panose="020B0604030504040204" pitchFamily="34" charset="0"/>
            </a:endParaRPr>
          </a:p>
          <a:p>
            <a:r>
              <a:rPr lang="en-US" sz="1100" dirty="0">
                <a:solidFill>
                  <a:srgbClr val="0000FF"/>
                </a:solidFill>
                <a:effectLst/>
                <a:latin typeface="Verdana" panose="020B0604030504040204" pitchFamily="34" charset="0"/>
                <a:ea typeface="Verdana" panose="020B0604030504040204" pitchFamily="34" charset="0"/>
              </a:rPr>
              <a:t>A Basic Introduction to Convolutional Neural Network - </a:t>
            </a:r>
            <a:r>
              <a:rPr lang="en-US" sz="1100" dirty="0" err="1">
                <a:solidFill>
                  <a:srgbClr val="0000FF"/>
                </a:solidFill>
                <a:effectLst/>
                <a:latin typeface="Verdana" panose="020B0604030504040204" pitchFamily="34" charset="0"/>
                <a:ea typeface="Verdana" panose="020B0604030504040204" pitchFamily="34" charset="0"/>
              </a:rPr>
              <a:t>Himadri</a:t>
            </a:r>
            <a:r>
              <a:rPr lang="en-US" sz="1100" dirty="0">
                <a:solidFill>
                  <a:srgbClr val="0000FF"/>
                </a:solidFill>
                <a:effectLst/>
                <a:latin typeface="Verdana" panose="020B0604030504040204" pitchFamily="34" charset="0"/>
                <a:ea typeface="Verdana" panose="020B0604030504040204" pitchFamily="34" charset="0"/>
              </a:rPr>
              <a:t> Sankar Chatterjee</a:t>
            </a:r>
          </a:p>
          <a:p>
            <a:pPr algn="ctr"/>
            <a:endParaRPr lang="en-US" sz="2000" b="1" dirty="0">
              <a:solidFill>
                <a:srgbClr val="C00000"/>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00544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33AD5-F1AF-4930-A45C-DAD62D8B474A}"/>
              </a:ext>
            </a:extLst>
          </p:cNvPr>
          <p:cNvPicPr>
            <a:picLocks noChangeAspect="1"/>
          </p:cNvPicPr>
          <p:nvPr/>
        </p:nvPicPr>
        <p:blipFill>
          <a:blip r:embed="rId2"/>
          <a:stretch>
            <a:fillRect/>
          </a:stretch>
        </p:blipFill>
        <p:spPr>
          <a:xfrm>
            <a:off x="126080" y="1315601"/>
            <a:ext cx="8232040" cy="4667949"/>
          </a:xfrm>
          <a:prstGeom prst="rect">
            <a:avLst/>
          </a:prstGeom>
        </p:spPr>
      </p:pic>
    </p:spTree>
    <p:extLst>
      <p:ext uri="{BB962C8B-B14F-4D97-AF65-F5344CB8AC3E}">
        <p14:creationId xmlns:p14="http://schemas.microsoft.com/office/powerpoint/2010/main" val="3553688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A catch-up</a:t>
            </a:r>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68472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A recap of Deep Learning and MLP</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9748956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A1F358-D9EC-47FB-99F7-B64637F4B3F8}"/>
              </a:ext>
            </a:extLst>
          </p:cNvPr>
          <p:cNvSpPr/>
          <p:nvPr/>
        </p:nvSpPr>
        <p:spPr>
          <a:xfrm>
            <a:off x="304972" y="1056461"/>
            <a:ext cx="8030818" cy="4191276"/>
          </a:xfrm>
          <a:prstGeom prst="rect">
            <a:avLst/>
          </a:prstGeom>
        </p:spPr>
        <p:txBody>
          <a:bodyPr wrap="square">
            <a:spAutoFit/>
          </a:bodyPr>
          <a:lstStyle/>
          <a:p>
            <a:pPr algn="just">
              <a:lnSpc>
                <a:spcPct val="150000"/>
              </a:lnSpc>
            </a:pPr>
            <a:r>
              <a:rPr lang="en-US" sz="1800" b="1" dirty="0">
                <a:solidFill>
                  <a:srgbClr val="C00000"/>
                </a:solidFill>
                <a:latin typeface="Verdana" panose="020B0604030504040204" pitchFamily="34" charset="0"/>
                <a:ea typeface="Verdana" panose="020B0604030504040204" pitchFamily="34" charset="0"/>
              </a:rPr>
              <a:t>How to learn rules from Data?</a:t>
            </a:r>
          </a:p>
          <a:p>
            <a:pPr algn="just">
              <a:lnSpc>
                <a:spcPct val="150000"/>
              </a:lnSpc>
            </a:pPr>
            <a:r>
              <a:rPr lang="en-US" sz="1800" dirty="0">
                <a:solidFill>
                  <a:srgbClr val="0000FF"/>
                </a:solidFill>
                <a:latin typeface="Verdana" panose="020B0604030504040204" pitchFamily="34" charset="0"/>
                <a:ea typeface="Verdana" panose="020B0604030504040204" pitchFamily="34" charset="0"/>
              </a:rPr>
              <a:t>The process of Machine Learning involves learning rules from Data.</a:t>
            </a:r>
          </a:p>
          <a:p>
            <a:pPr algn="just">
              <a:lnSpc>
                <a:spcPct val="150000"/>
              </a:lnSpc>
            </a:pPr>
            <a:r>
              <a:rPr lang="en-US" sz="1800" dirty="0">
                <a:solidFill>
                  <a:srgbClr val="0000FF"/>
                </a:solidFill>
                <a:latin typeface="Verdana" panose="020B0604030504040204" pitchFamily="34" charset="0"/>
                <a:ea typeface="Verdana" panose="020B0604030504040204" pitchFamily="34" charset="0"/>
              </a:rPr>
              <a:t>Every machine learning algorithm has three components: </a:t>
            </a:r>
            <a:r>
              <a:rPr lang="en-US" sz="1800" dirty="0">
                <a:solidFill>
                  <a:srgbClr val="FF0000"/>
                </a:solidFill>
                <a:latin typeface="Verdana" panose="020B0604030504040204" pitchFamily="34" charset="0"/>
                <a:ea typeface="Verdana" panose="020B0604030504040204" pitchFamily="34" charset="0"/>
              </a:rPr>
              <a:t>representation, evaluation and optimisation</a:t>
            </a:r>
            <a:r>
              <a:rPr lang="en-US" sz="1800" dirty="0">
                <a:solidFill>
                  <a:srgbClr val="0000FF"/>
                </a:solidFill>
                <a:latin typeface="Verdana" panose="020B0604030504040204" pitchFamily="34" charset="0"/>
                <a:ea typeface="Verdana" panose="020B0604030504040204" pitchFamily="34" charset="0"/>
              </a:rPr>
              <a:t>.  The process of representation involves setting up the data in such a way that it can be used by the system to build models. Once the system sees the data, the next step is the evaluation. In the evaluation stage, we use the data to learn the problem. Evaluation is followed by optimisation where we try to minimise or maximise the evaluation function (typically a loss function).</a:t>
            </a:r>
          </a:p>
        </p:txBody>
      </p:sp>
    </p:spTree>
    <p:extLst>
      <p:ext uri="{BB962C8B-B14F-4D97-AF65-F5344CB8AC3E}">
        <p14:creationId xmlns:p14="http://schemas.microsoft.com/office/powerpoint/2010/main" val="368505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46"/>
          <p:cNvSpPr txBox="1"/>
          <p:nvPr/>
        </p:nvSpPr>
        <p:spPr>
          <a:xfrm>
            <a:off x="323850" y="1012825"/>
            <a:ext cx="8096100" cy="3714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1400" b="0" i="0" u="none"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45" descr="https://www.tensorflow.org/images/MNIST-Matrix.png"/>
          <p:cNvPicPr preferRelativeResize="0"/>
          <p:nvPr/>
        </p:nvPicPr>
        <p:blipFill rotWithShape="1">
          <a:blip r:embed="rId2"/>
          <a:srcRect/>
          <a:stretch>
            <a:fillRect/>
          </a:stretch>
        </p:blipFill>
        <p:spPr>
          <a:xfrm>
            <a:off x="323850" y="1625600"/>
            <a:ext cx="4651702" cy="2133066"/>
          </a:xfrm>
          <a:prstGeom prst="rect">
            <a:avLst/>
          </a:prstGeom>
          <a:noFill/>
          <a:ln>
            <a:noFill/>
          </a:ln>
        </p:spPr>
      </p:pic>
      <p:sp>
        <p:nvSpPr>
          <p:cNvPr id="7" name="Shape 947"/>
          <p:cNvSpPr txBox="1"/>
          <p:nvPr/>
        </p:nvSpPr>
        <p:spPr>
          <a:xfrm>
            <a:off x="328612" y="3987800"/>
            <a:ext cx="8096100" cy="14145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Each image is 28 pixels by 28 pixels. We can interpret this as a big array of numbers. </a:t>
            </a:r>
            <a:r>
              <a:rPr lang="en-US" sz="2000" b="0" i="0" u="none" dirty="0">
                <a:solidFill>
                  <a:srgbClr val="FF0000"/>
                </a:solidFill>
                <a:latin typeface="Verdana" panose="020B0604030504040204"/>
                <a:ea typeface="Verdana" panose="020B0604030504040204"/>
                <a:cs typeface="Verdana" panose="020B0604030504040204"/>
                <a:sym typeface="Verdana" panose="020B0604030504040204"/>
              </a:rPr>
              <a:t>We can flatten this array into a vector of 28x28 = 784 numbers(reshaping an array).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3E6B47-5949-4750-9E53-70A72F7B8FBE}"/>
              </a:ext>
            </a:extLst>
          </p:cNvPr>
          <p:cNvSpPr/>
          <p:nvPr/>
        </p:nvSpPr>
        <p:spPr>
          <a:xfrm>
            <a:off x="198783" y="1128317"/>
            <a:ext cx="8163339" cy="5078313"/>
          </a:xfrm>
          <a:prstGeom prst="rect">
            <a:avLst/>
          </a:prstGeom>
        </p:spPr>
        <p:txBody>
          <a:bodyPr wrap="square">
            <a:spAutoFit/>
          </a:bodyPr>
          <a:lstStyle/>
          <a:p>
            <a:pPr algn="just">
              <a:lnSpc>
                <a:spcPct val="150000"/>
              </a:lnSpc>
            </a:pPr>
            <a:r>
              <a:rPr lang="en-US" sz="1800" dirty="0">
                <a:solidFill>
                  <a:srgbClr val="0000FF"/>
                </a:solidFill>
                <a:latin typeface="Verdana" panose="020B0604030504040204" pitchFamily="34" charset="0"/>
                <a:ea typeface="Verdana" panose="020B0604030504040204" pitchFamily="34" charset="0"/>
              </a:rPr>
              <a:t>This strategy is called </a:t>
            </a:r>
            <a:r>
              <a:rPr lang="en-US" sz="1800" b="1" dirty="0">
                <a:solidFill>
                  <a:srgbClr val="FF0000"/>
                </a:solidFill>
                <a:latin typeface="Verdana" panose="020B0604030504040204" pitchFamily="34" charset="0"/>
                <a:ea typeface="Verdana" panose="020B0604030504040204" pitchFamily="34" charset="0"/>
              </a:rPr>
              <a:t>Representation learning</a:t>
            </a:r>
            <a:r>
              <a:rPr lang="en-US" sz="1800" dirty="0">
                <a:solidFill>
                  <a:srgbClr val="FF0000"/>
                </a:solidFill>
                <a:latin typeface="Verdana" panose="020B0604030504040204" pitchFamily="34" charset="0"/>
                <a:ea typeface="Verdana" panose="020B0604030504040204" pitchFamily="34" charset="0"/>
              </a:rPr>
              <a:t>, </a:t>
            </a:r>
            <a:r>
              <a:rPr lang="en-US" sz="1800" dirty="0">
                <a:solidFill>
                  <a:srgbClr val="0000FF"/>
                </a:solidFill>
                <a:latin typeface="Verdana" panose="020B0604030504040204" pitchFamily="34" charset="0"/>
                <a:ea typeface="Verdana" panose="020B0604030504040204" pitchFamily="34" charset="0"/>
              </a:rPr>
              <a:t>and it is one of the primary foundations of deep learning, i.e. </a:t>
            </a:r>
            <a:r>
              <a:rPr lang="en-US" sz="1800" dirty="0">
                <a:solidFill>
                  <a:srgbClr val="FF0000"/>
                </a:solidFill>
                <a:latin typeface="Verdana" panose="020B0604030504040204" pitchFamily="34" charset="0"/>
                <a:ea typeface="Verdana" panose="020B0604030504040204" pitchFamily="34" charset="0"/>
              </a:rPr>
              <a:t>the ability to detect features automatically from a dataset without human intervention</a:t>
            </a:r>
            <a:r>
              <a:rPr lang="en-US" sz="1800" dirty="0">
                <a:solidFill>
                  <a:srgbClr val="0000FF"/>
                </a:solidFill>
                <a:latin typeface="Verdana" panose="020B0604030504040204" pitchFamily="34" charset="0"/>
                <a:ea typeface="Verdana" panose="020B0604030504040204" pitchFamily="34" charset="0"/>
              </a:rPr>
              <a:t>. Representation learning gives deep learning (and AI) the power to be disruptive. Not only can we learn representations through deep learning, but we can also </a:t>
            </a:r>
            <a:r>
              <a:rPr lang="en-US" sz="1800" dirty="0">
                <a:solidFill>
                  <a:srgbClr val="FF0000"/>
                </a:solidFill>
                <a:latin typeface="Verdana" panose="020B0604030504040204" pitchFamily="34" charset="0"/>
                <a:ea typeface="Verdana" panose="020B0604030504040204" pitchFamily="34" charset="0"/>
              </a:rPr>
              <a:t>learn complex representations through a   hierarchy of more straightforward representations</a:t>
            </a:r>
            <a:r>
              <a:rPr lang="en-US" sz="1800" dirty="0">
                <a:solidFill>
                  <a:srgbClr val="0000FF"/>
                </a:solidFill>
                <a:latin typeface="Verdana" panose="020B0604030504040204" pitchFamily="34" charset="0"/>
                <a:ea typeface="Verdana" panose="020B0604030504040204" pitchFamily="34" charset="0"/>
              </a:rPr>
              <a:t>. Representation learning is a compelling idea, and it underpins both deep learning and AI. The best-known examples of a deep learning network is the multi-layer perceptron(MLP)(explained in later sections).  The MLP comprises of multiple layers of neurons that use a supervised algorithm called </a:t>
            </a:r>
            <a:r>
              <a:rPr lang="en-US" sz="1800" b="1" dirty="0">
                <a:solidFill>
                  <a:srgbClr val="FF0000"/>
                </a:solidFill>
                <a:latin typeface="Verdana" panose="020B0604030504040204" pitchFamily="34" charset="0"/>
                <a:ea typeface="Verdana" panose="020B0604030504040204" pitchFamily="34" charset="0"/>
              </a:rPr>
              <a:t>backpropagation</a:t>
            </a:r>
            <a:r>
              <a:rPr lang="en-US" sz="1800" dirty="0">
                <a:solidFill>
                  <a:srgbClr val="0000FF"/>
                </a:solidFill>
                <a:latin typeface="Verdana" panose="020B0604030504040204" pitchFamily="34" charset="0"/>
                <a:ea typeface="Verdana" panose="020B0604030504040204" pitchFamily="34" charset="0"/>
              </a:rPr>
              <a:t> for training.</a:t>
            </a:r>
            <a:endParaRPr lang="en-US" sz="12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6501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17D71A-971F-4188-81E2-FC5EB66EBB33}"/>
              </a:ext>
            </a:extLst>
          </p:cNvPr>
          <p:cNvSpPr/>
          <p:nvPr/>
        </p:nvSpPr>
        <p:spPr>
          <a:xfrm>
            <a:off x="238711" y="882629"/>
            <a:ext cx="8163339" cy="5632311"/>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We can think of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MLP as a mathematical function mapping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some set of inputs to some set of outputs</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 However, this single function can be seen as a hierarchy comprising of multiple sub-functions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Each layer can be seen as implementing a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sub-function,</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and the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subsequent layers build upon the outputs of the previous input</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The technique is called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deep learning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because of the presence of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multiple layers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r>
              <a:rPr lang="en-US" sz="1800" b="1" i="1" dirty="0">
                <a:solidFill>
                  <a:srgbClr val="FF0000"/>
                </a:solidFill>
                <a:latin typeface="Verdana" panose="020B0604030504040204" pitchFamily="34" charset="0"/>
                <a:ea typeface="Verdana" panose="020B0604030504040204" pitchFamily="34" charset="0"/>
                <a:cs typeface="Calibri" panose="020F0502020204030204" pitchFamily="34" charset="0"/>
              </a:rPr>
              <a:t>We specify the inputs and the outputs</a:t>
            </a:r>
            <a:r>
              <a:rPr lang="en-US" sz="1800" b="1" i="1" dirty="0">
                <a:solidFill>
                  <a:srgbClr val="0000FF"/>
                </a:solidFill>
                <a:latin typeface="Verdana" panose="020B0604030504040204" pitchFamily="34" charset="0"/>
                <a:ea typeface="Verdana" panose="020B0604030504040204" pitchFamily="34" charset="0"/>
                <a:cs typeface="Calibri" panose="020F0502020204030204" pitchFamily="34" charset="0"/>
              </a:rPr>
              <a:t>, but the architectures of the interim layers are not defined.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machine learns the structure of the intermediate layers as part of the training process.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878420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84A032-FE44-42E2-B65D-384D392DA0D3}"/>
              </a:ext>
            </a:extLst>
          </p:cNvPr>
          <p:cNvSpPr/>
          <p:nvPr/>
        </p:nvSpPr>
        <p:spPr>
          <a:xfrm>
            <a:off x="357809" y="1417793"/>
            <a:ext cx="7964556" cy="3416320"/>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Hence, we can see deep learning as a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specific kind of machine learning that achieves impressive results by learning the representation of concepts through a hierarchy of sub-concepts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In other words, the concept is supervised only at the higher level (ex: cat or dog), but the sub-concepts and their hierarchy are learned on their own. For example, a cat has whiskers, fur etc.</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756449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92567-3E05-49FD-B9A4-AFE9C6CD01FE}"/>
              </a:ext>
            </a:extLst>
          </p:cNvPr>
          <p:cNvPicPr>
            <a:picLocks noChangeAspect="1"/>
          </p:cNvPicPr>
          <p:nvPr/>
        </p:nvPicPr>
        <p:blipFill>
          <a:blip r:embed="rId2"/>
          <a:stretch>
            <a:fillRect/>
          </a:stretch>
        </p:blipFill>
        <p:spPr>
          <a:xfrm>
            <a:off x="592949" y="1280736"/>
            <a:ext cx="7649903" cy="3874359"/>
          </a:xfrm>
          <a:prstGeom prst="rect">
            <a:avLst/>
          </a:prstGeom>
        </p:spPr>
      </p:pic>
      <p:sp>
        <p:nvSpPr>
          <p:cNvPr id="3" name="Rectangle 2">
            <a:extLst>
              <a:ext uri="{FF2B5EF4-FFF2-40B4-BE49-F238E27FC236}">
                <a16:creationId xmlns:a16="http://schemas.microsoft.com/office/drawing/2014/main" id="{D9D5A866-D801-4368-ACDF-EC13006C80E8}"/>
              </a:ext>
            </a:extLst>
          </p:cNvPr>
          <p:cNvSpPr/>
          <p:nvPr/>
        </p:nvSpPr>
        <p:spPr>
          <a:xfrm>
            <a:off x="592949" y="5203611"/>
            <a:ext cx="2143023" cy="464871"/>
          </a:xfrm>
          <a:prstGeom prst="rect">
            <a:avLst/>
          </a:prstGeom>
        </p:spPr>
        <p:txBody>
          <a:bodyPr wrap="none">
            <a:spAutoFit/>
          </a:bodyPr>
          <a:lstStyle/>
          <a:p>
            <a:pPr algn="just">
              <a:lnSpc>
                <a:spcPct val="150000"/>
              </a:lnSpc>
            </a:pPr>
            <a:r>
              <a:rPr lang="en-US" sz="1800" dirty="0">
                <a:latin typeface="Calibri" panose="020F0502020204030204" pitchFamily="34" charset="0"/>
                <a:ea typeface="Calibri" panose="020F0502020204030204" pitchFamily="34" charset="0"/>
                <a:cs typeface="Calibri" panose="020F0502020204030204" pitchFamily="34" charset="0"/>
              </a:rPr>
              <a:t>Image source: Nvidia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8681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81B5ED-A7AE-4939-82B0-29408441054A}"/>
              </a:ext>
            </a:extLst>
          </p:cNvPr>
          <p:cNvSpPr/>
          <p:nvPr/>
        </p:nvSpPr>
        <p:spPr>
          <a:xfrm>
            <a:off x="238711" y="1010369"/>
            <a:ext cx="8163339" cy="5216813"/>
          </a:xfrm>
          <a:prstGeom prst="rect">
            <a:avLst/>
          </a:prstGeom>
        </p:spPr>
        <p:txBody>
          <a:bodyPr wrap="square">
            <a:spAutoFit/>
          </a:bodyPr>
          <a:lstStyle/>
          <a:p>
            <a:pPr>
              <a:lnSpc>
                <a:spcPct val="150000"/>
              </a:lnSpc>
            </a:pPr>
            <a:r>
              <a:rPr lang="en-US" sz="2400" b="1" dirty="0">
                <a:solidFill>
                  <a:srgbClr val="C00000"/>
                </a:solidFill>
                <a:latin typeface="Verdana" panose="020B0604030504040204" pitchFamily="34" charset="0"/>
                <a:ea typeface="Verdana" panose="020B0604030504040204" pitchFamily="34" charset="0"/>
              </a:rPr>
              <a:t>What problem does Deep Learning address?</a:t>
            </a: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Deep learning refers to artificial neural networks that are composed of many layers. </a:t>
            </a:r>
            <a:r>
              <a:rPr lang="en-US" sz="1800" dirty="0">
                <a:solidFill>
                  <a:srgbClr val="0070C0"/>
                </a:solidFill>
                <a:latin typeface="Verdana" panose="020B0604030504040204" pitchFamily="34" charset="0"/>
                <a:ea typeface="Verdana" panose="020B0604030504040204" pitchFamily="34" charset="0"/>
                <a:cs typeface="Calibri" panose="020F0502020204030204" pitchFamily="34" charset="0"/>
              </a:rPr>
              <a:t>The ‘Deep’ refers to multiple layers. In contrast, many other machine learning algorithms like SVM are shallow because they do not have a Deep architecture through multiple layers.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Deep architecture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allows subsequent computations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to build upon previous ones. We currently have deep learning networks with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10+ and even 100+ layers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nSpc>
                <a:spcPct val="150000"/>
              </a:lnSpc>
            </a:pPr>
            <a:r>
              <a:rPr lang="en-US" sz="1800" dirty="0">
                <a:solidFill>
                  <a:srgbClr val="0000FF"/>
                </a:solidFill>
                <a:latin typeface="Verdana" panose="020B0604030504040204" pitchFamily="34" charset="0"/>
                <a:ea typeface="Verdana" panose="020B0604030504040204" pitchFamily="34" charset="0"/>
              </a:rPr>
              <a:t>The </a:t>
            </a:r>
            <a:r>
              <a:rPr lang="en-US" sz="1800" dirty="0">
                <a:solidFill>
                  <a:srgbClr val="0070C0"/>
                </a:solidFill>
                <a:latin typeface="Verdana" panose="020B0604030504040204" pitchFamily="34" charset="0"/>
                <a:ea typeface="Verdana" panose="020B0604030504040204" pitchFamily="34" charset="0"/>
              </a:rPr>
              <a:t>presence of multiple layers </a:t>
            </a:r>
            <a:r>
              <a:rPr lang="en-US" sz="1800" dirty="0">
                <a:solidFill>
                  <a:srgbClr val="0000FF"/>
                </a:solidFill>
                <a:latin typeface="Verdana" panose="020B0604030504040204" pitchFamily="34" charset="0"/>
                <a:ea typeface="Verdana" panose="020B0604030504040204" pitchFamily="34" charset="0"/>
              </a:rPr>
              <a:t>allows the network to learn more </a:t>
            </a:r>
            <a:r>
              <a:rPr lang="en-US" sz="1800" dirty="0">
                <a:solidFill>
                  <a:srgbClr val="FF0000"/>
                </a:solidFill>
                <a:latin typeface="Verdana" panose="020B0604030504040204" pitchFamily="34" charset="0"/>
                <a:ea typeface="Verdana" panose="020B0604030504040204" pitchFamily="34" charset="0"/>
              </a:rPr>
              <a:t>abstract features</a:t>
            </a:r>
            <a:r>
              <a:rPr lang="en-US" sz="1800" dirty="0">
                <a:solidFill>
                  <a:srgbClr val="0000FF"/>
                </a:solidFill>
                <a:latin typeface="Verdana" panose="020B0604030504040204" pitchFamily="34" charset="0"/>
                <a:ea typeface="Verdana" panose="020B0604030504040204" pitchFamily="34" charset="0"/>
              </a:rPr>
              <a:t>. Thus, the </a:t>
            </a:r>
            <a:r>
              <a:rPr lang="en-US" sz="1800" dirty="0">
                <a:solidFill>
                  <a:srgbClr val="FF0000"/>
                </a:solidFill>
                <a:latin typeface="Verdana" panose="020B0604030504040204" pitchFamily="34" charset="0"/>
                <a:ea typeface="Verdana" panose="020B0604030504040204" pitchFamily="34" charset="0"/>
              </a:rPr>
              <a:t>higher layers of the network can learn more abstract features building </a:t>
            </a:r>
            <a:r>
              <a:rPr lang="en-US" sz="1800" dirty="0">
                <a:solidFill>
                  <a:srgbClr val="0000FF"/>
                </a:solidFill>
                <a:latin typeface="Verdana" panose="020B0604030504040204" pitchFamily="34" charset="0"/>
                <a:ea typeface="Verdana" panose="020B0604030504040204" pitchFamily="34" charset="0"/>
              </a:rPr>
              <a:t>on the inputs from the lower layers. </a:t>
            </a:r>
          </a:p>
        </p:txBody>
      </p:sp>
    </p:spTree>
    <p:extLst>
      <p:ext uri="{BB962C8B-B14F-4D97-AF65-F5344CB8AC3E}">
        <p14:creationId xmlns:p14="http://schemas.microsoft.com/office/powerpoint/2010/main" val="4246336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4A511B-9E28-4D35-8A1D-1816B070F884}"/>
              </a:ext>
            </a:extLst>
          </p:cNvPr>
          <p:cNvSpPr/>
          <p:nvPr/>
        </p:nvSpPr>
        <p:spPr>
          <a:xfrm>
            <a:off x="251963" y="1138706"/>
            <a:ext cx="8136835" cy="4662815"/>
          </a:xfrm>
          <a:prstGeom prst="rect">
            <a:avLst/>
          </a:prstGeom>
        </p:spPr>
        <p:txBody>
          <a:bodyPr wrap="square">
            <a:spAutoFit/>
          </a:bodyPr>
          <a:lstStyle/>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 Deep Learning network can be seen as a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Feature extraction layer with a Classification layer on top</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The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power of deep learning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is not in its classification skills, but instead in its feature extraction skills. Feature extraction is automatic (without human intervention) and multi-layered(hierarchal).</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network is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trained by exposing it to a large number of labeled examples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Errors are detected and the weights of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the connections between the neurons adjusted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to improve results. The optimisation process is repeated to create a tuned network.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Once deployed</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unlabeled images can be assessed based on the tuned network.</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9818003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EB7CA9-FBDF-4F88-9093-F442C189306C}"/>
              </a:ext>
            </a:extLst>
          </p:cNvPr>
          <p:cNvSpPr/>
          <p:nvPr/>
        </p:nvSpPr>
        <p:spPr>
          <a:xfrm>
            <a:off x="251791" y="921991"/>
            <a:ext cx="8176591" cy="5296193"/>
          </a:xfrm>
          <a:prstGeom prst="rect">
            <a:avLst/>
          </a:prstGeom>
        </p:spPr>
        <p:txBody>
          <a:bodyPr wrap="square">
            <a:spAutoFit/>
          </a:bodyPr>
          <a:lstStyle/>
          <a:p>
            <a:pPr algn="just">
              <a:lnSpc>
                <a:spcPct val="150000"/>
              </a:lnSpc>
            </a:pPr>
            <a:r>
              <a:rPr lang="en-US" sz="1900" b="1" dirty="0">
                <a:solidFill>
                  <a:srgbClr val="0000FF"/>
                </a:solidFill>
                <a:latin typeface="Verdana" panose="020B0604030504040204" pitchFamily="34" charset="0"/>
                <a:ea typeface="Verdana" panose="020B0604030504040204" pitchFamily="34" charset="0"/>
                <a:cs typeface="Calibri" panose="020F0502020204030204" pitchFamily="34" charset="0"/>
              </a:rPr>
              <a:t>Feature engineering</a:t>
            </a:r>
            <a:r>
              <a:rPr lang="en-US" sz="1900" dirty="0">
                <a:solidFill>
                  <a:srgbClr val="0000FF"/>
                </a:solidFill>
                <a:latin typeface="Verdana" panose="020B0604030504040204" pitchFamily="34" charset="0"/>
                <a:ea typeface="Verdana" panose="020B0604030504040204" pitchFamily="34" charset="0"/>
                <a:cs typeface="Calibri" panose="020F0502020204030204" pitchFamily="34" charset="0"/>
              </a:rPr>
              <a:t> involves finding connections between variables and packaging them into a new single variable is called a feature. Deep Learning performs automated feature engineering. </a:t>
            </a:r>
            <a:r>
              <a:rPr lang="en-US" sz="1900" dirty="0">
                <a:solidFill>
                  <a:srgbClr val="FF0000"/>
                </a:solidFill>
                <a:latin typeface="Verdana" panose="020B0604030504040204" pitchFamily="34" charset="0"/>
                <a:ea typeface="Verdana" panose="020B0604030504040204" pitchFamily="34" charset="0"/>
                <a:cs typeface="Calibri" panose="020F0502020204030204" pitchFamily="34" charset="0"/>
              </a:rPr>
              <a:t>Automated feature engineering </a:t>
            </a:r>
            <a:r>
              <a:rPr lang="en-US" sz="1900" dirty="0">
                <a:solidFill>
                  <a:srgbClr val="0000FF"/>
                </a:solidFill>
                <a:latin typeface="Verdana" panose="020B0604030504040204" pitchFamily="34" charset="0"/>
                <a:ea typeface="Verdana" panose="020B0604030504040204" pitchFamily="34" charset="0"/>
                <a:cs typeface="Calibri" panose="020F0502020204030204" pitchFamily="34" charset="0"/>
              </a:rPr>
              <a:t>is the defining characteristic of Deep Learning especially for </a:t>
            </a:r>
            <a:r>
              <a:rPr lang="en-US" sz="1900" dirty="0">
                <a:solidFill>
                  <a:srgbClr val="FF0000"/>
                </a:solidFill>
                <a:latin typeface="Verdana" panose="020B0604030504040204" pitchFamily="34" charset="0"/>
                <a:ea typeface="Verdana" panose="020B0604030504040204" pitchFamily="34" charset="0"/>
                <a:cs typeface="Calibri" panose="020F0502020204030204" pitchFamily="34" charset="0"/>
              </a:rPr>
              <a:t>unstructured data </a:t>
            </a:r>
            <a:r>
              <a:rPr lang="en-US" sz="1900" dirty="0">
                <a:solidFill>
                  <a:srgbClr val="0000FF"/>
                </a:solidFill>
                <a:latin typeface="Verdana" panose="020B0604030504040204" pitchFamily="34" charset="0"/>
                <a:ea typeface="Verdana" panose="020B0604030504040204" pitchFamily="34" charset="0"/>
                <a:cs typeface="Calibri" panose="020F0502020204030204" pitchFamily="34" charset="0"/>
              </a:rPr>
              <a:t>such as images(</a:t>
            </a:r>
            <a:r>
              <a:rPr lang="en-US" sz="1900" dirty="0">
                <a:solidFill>
                  <a:srgbClr val="FF0000"/>
                </a:solidFill>
                <a:latin typeface="Verdana" panose="020B0604030504040204" pitchFamily="34" charset="0"/>
                <a:ea typeface="Verdana" panose="020B0604030504040204" pitchFamily="34" charset="0"/>
                <a:cs typeface="Calibri" panose="020F0502020204030204" pitchFamily="34" charset="0"/>
              </a:rPr>
              <a:t>because unlike a housing dataset </a:t>
            </a:r>
            <a:r>
              <a:rPr lang="en-US" sz="1900" dirty="0">
                <a:solidFill>
                  <a:srgbClr val="0000FF"/>
                </a:solidFill>
                <a:latin typeface="Verdana" panose="020B0604030504040204" pitchFamily="34" charset="0"/>
                <a:ea typeface="Verdana" panose="020B0604030504040204" pitchFamily="34" charset="0"/>
                <a:cs typeface="Calibri" panose="020F0502020204030204" pitchFamily="34" charset="0"/>
              </a:rPr>
              <a:t>– you cannot identify a set of features for an image). This ability matters because the alternative is engineering features by hand. This is slow, cumbersome and depends on the domain knowledge of the people/person performing the Engineering. </a:t>
            </a:r>
            <a:r>
              <a:rPr lang="en-US" sz="1900" dirty="0">
                <a:solidFill>
                  <a:srgbClr val="FF0000"/>
                </a:solidFill>
                <a:latin typeface="Verdana" panose="020B0604030504040204" pitchFamily="34" charset="0"/>
                <a:ea typeface="Verdana" panose="020B0604030504040204" pitchFamily="34" charset="0"/>
                <a:cs typeface="Calibri" panose="020F0502020204030204" pitchFamily="34" charset="0"/>
              </a:rPr>
              <a:t>Deep Learning suits problems</a:t>
            </a:r>
            <a:r>
              <a:rPr lang="en-US" sz="1900" dirty="0">
                <a:solidFill>
                  <a:srgbClr val="0000FF"/>
                </a:solidFill>
                <a:latin typeface="Verdana" panose="020B0604030504040204" pitchFamily="34" charset="0"/>
                <a:ea typeface="Verdana" panose="020B0604030504040204" pitchFamily="34" charset="0"/>
                <a:cs typeface="Calibri" panose="020F0502020204030204" pitchFamily="34" charset="0"/>
              </a:rPr>
              <a:t> where the target function is complex and involve Hierarchy and Abstraction</a:t>
            </a:r>
            <a:r>
              <a:rPr lang="en-US" sz="1900" dirty="0">
                <a:solidFill>
                  <a:srgbClr val="FF0000"/>
                </a:solidFill>
                <a:latin typeface="Verdana" panose="020B0604030504040204" pitchFamily="34" charset="0"/>
                <a:ea typeface="Verdana" panose="020B0604030504040204" pitchFamily="34" charset="0"/>
                <a:cs typeface="Calibri" panose="020F0502020204030204" pitchFamily="34" charset="0"/>
              </a:rPr>
              <a:t>.   </a:t>
            </a:r>
            <a:endParaRPr lang="en-US" sz="19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903248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BAFAA6-9FFD-42C5-BD88-178802A06822}"/>
              </a:ext>
            </a:extLst>
          </p:cNvPr>
          <p:cNvSpPr/>
          <p:nvPr/>
        </p:nvSpPr>
        <p:spPr>
          <a:xfrm>
            <a:off x="86138" y="948099"/>
            <a:ext cx="8468485" cy="5493812"/>
          </a:xfrm>
          <a:prstGeom prst="rect">
            <a:avLst/>
          </a:prstGeom>
        </p:spPr>
        <p:txBody>
          <a:bodyPr wrap="square">
            <a:spAutoFit/>
          </a:bodyPr>
          <a:lstStyle/>
          <a:p>
            <a:pPr algn="just">
              <a:lnSpc>
                <a:spcPct val="150000"/>
              </a:lnSpc>
            </a:pP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Abstraction</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is a conceptual process by which general rules and concepts are derived from the usage and classification of specific examples. We can think of an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abstraction as the creation of a ‘super-category'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which comprises of the common features that describe the examples for a specific purpose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but ignores the ‘local changes' in each example</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For example, the abstraction of a ‘Cat'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would comprise fur, whiskers etc. For Deep Learning, each layer is involved with the detection of one characteristic, and subsequent layers build upon previous ones.  Hence, Deep Learning is used in situations where the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problem domain comprises abstract and hierarchical concepts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Image recognition falls in this category.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In contrast, a Spam detection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problem that can be modelled neatly as a spreadsheet probably is not a complex problem to warrant Deep Learning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753748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C23B8B-31C8-49C7-ABF2-FCA5A62C10C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846421" y="1405420"/>
            <a:ext cx="6853092" cy="3338858"/>
          </a:xfrm>
          <a:prstGeom prst="rect">
            <a:avLst/>
          </a:prstGeom>
          <a:noFill/>
        </p:spPr>
      </p:pic>
      <p:sp>
        <p:nvSpPr>
          <p:cNvPr id="3" name="Rectangle 2">
            <a:extLst>
              <a:ext uri="{FF2B5EF4-FFF2-40B4-BE49-F238E27FC236}">
                <a16:creationId xmlns:a16="http://schemas.microsoft.com/office/drawing/2014/main" id="{FEA77846-99B3-42BB-A0BB-6F64F71661CA}"/>
              </a:ext>
            </a:extLst>
          </p:cNvPr>
          <p:cNvSpPr/>
          <p:nvPr/>
        </p:nvSpPr>
        <p:spPr>
          <a:xfrm>
            <a:off x="846421" y="5121138"/>
            <a:ext cx="2584490" cy="353943"/>
          </a:xfrm>
          <a:prstGeom prst="rect">
            <a:avLst/>
          </a:prstGeom>
        </p:spPr>
        <p:txBody>
          <a:bodyPr wrap="none">
            <a:spAutoFit/>
          </a:bodyPr>
          <a:lstStyle/>
          <a:p>
            <a:r>
              <a:rPr lang="en-US" dirty="0"/>
              <a:t>Image source: Xenon stack </a:t>
            </a:r>
          </a:p>
        </p:txBody>
      </p:sp>
    </p:spTree>
    <p:extLst>
      <p:ext uri="{BB962C8B-B14F-4D97-AF65-F5344CB8AC3E}">
        <p14:creationId xmlns:p14="http://schemas.microsoft.com/office/powerpoint/2010/main" val="10675300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71634B-3711-4556-9F3E-FAC73718907A}"/>
              </a:ext>
            </a:extLst>
          </p:cNvPr>
          <p:cNvSpPr/>
          <p:nvPr/>
        </p:nvSpPr>
        <p:spPr>
          <a:xfrm>
            <a:off x="345041" y="981262"/>
            <a:ext cx="7964072" cy="1663661"/>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A Neural Network contains a large number of artificial neurons called units arranged in a series of layers. In typical Artificial Neural Network, comprises different layers:</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8CC7411-C1CC-4E71-A20C-56140BBF1740}"/>
              </a:ext>
            </a:extLst>
          </p:cNvPr>
          <p:cNvPicPr>
            <a:picLocks noChangeAspect="1"/>
          </p:cNvPicPr>
          <p:nvPr/>
        </p:nvPicPr>
        <p:blipFill>
          <a:blip r:embed="rId2"/>
          <a:stretch>
            <a:fillRect/>
          </a:stretch>
        </p:blipFill>
        <p:spPr>
          <a:xfrm>
            <a:off x="944415" y="2908707"/>
            <a:ext cx="6751932" cy="2593381"/>
          </a:xfrm>
          <a:prstGeom prst="rect">
            <a:avLst/>
          </a:prstGeom>
        </p:spPr>
      </p:pic>
    </p:spTree>
    <p:extLst>
      <p:ext uri="{BB962C8B-B14F-4D97-AF65-F5344CB8AC3E}">
        <p14:creationId xmlns:p14="http://schemas.microsoft.com/office/powerpoint/2010/main" val="813182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52"/>
          <p:cNvSpPr txBox="1"/>
          <p:nvPr/>
        </p:nvSpPr>
        <p:spPr>
          <a:xfrm>
            <a:off x="374271" y="957830"/>
            <a:ext cx="8096100" cy="3714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C00000"/>
              </a:buClr>
              <a:buSzPct val="25000"/>
              <a:buFont typeface="Verdana" panose="020B0604030504040204"/>
              <a:buNone/>
            </a:pPr>
            <a:r>
              <a:rPr lang="en-US" sz="1400" b="0" i="0" u="none"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53" descr="https://www.tensorflow.org/images/mnist-train-xs.png"/>
          <p:cNvPicPr preferRelativeResize="0"/>
          <p:nvPr/>
        </p:nvPicPr>
        <p:blipFill rotWithShape="1">
          <a:blip r:embed="rId2"/>
          <a:srcRect/>
          <a:stretch>
            <a:fillRect/>
          </a:stretch>
        </p:blipFill>
        <p:spPr>
          <a:xfrm>
            <a:off x="960120" y="1410335"/>
            <a:ext cx="4319905" cy="1918335"/>
          </a:xfrm>
          <a:prstGeom prst="rect">
            <a:avLst/>
          </a:prstGeom>
          <a:noFill/>
          <a:ln>
            <a:noFill/>
          </a:ln>
        </p:spPr>
      </p:pic>
      <p:sp>
        <p:nvSpPr>
          <p:cNvPr id="7" name="Shape 954"/>
          <p:cNvSpPr txBox="1"/>
          <p:nvPr/>
        </p:nvSpPr>
        <p:spPr>
          <a:xfrm>
            <a:off x="355600" y="3357562"/>
            <a:ext cx="8096100" cy="2862300"/>
          </a:xfrm>
          <a:prstGeom prst="rect">
            <a:avLst/>
          </a:prstGeom>
          <a:noFill/>
          <a:ln>
            <a:noFill/>
          </a:ln>
        </p:spPr>
        <p:txBody>
          <a:bodyPr wrap="square" lIns="91425" tIns="45700" rIns="91425" bIns="45700" anchor="t" anchorCtr="0">
            <a:spAutoFit/>
          </a:bodyPr>
          <a:lstStyle/>
          <a:p>
            <a:pPr marL="0" marR="0" lvl="0" indent="0" algn="just" rtl="0">
              <a:lnSpc>
                <a:spcPct val="150000"/>
              </a:lnSpc>
              <a:spcBef>
                <a:spcPts val="0"/>
              </a:spcBef>
              <a:spcAft>
                <a:spcPts val="0"/>
              </a:spcAft>
              <a:buClr>
                <a:srgbClr val="0000FF"/>
              </a:buClr>
              <a:buSzPct val="25000"/>
              <a:buFont typeface="Verdana" panose="020B0604030504040204"/>
              <a:buNone/>
            </a:pPr>
            <a:r>
              <a:rPr lang="en-US" sz="2000" b="0" i="0" u="none" dirty="0">
                <a:solidFill>
                  <a:srgbClr val="0000FF"/>
                </a:solidFill>
                <a:latin typeface="Verdana" panose="020B0604030504040204"/>
                <a:ea typeface="Verdana" panose="020B0604030504040204"/>
                <a:cs typeface="Verdana" panose="020B0604030504040204"/>
                <a:sym typeface="Verdana" panose="020B0604030504040204"/>
              </a:rPr>
              <a:t>In the above, we thus have a tensor (an n-dimensional array) with a shape of [55000, 784]. The first dimension is an index into the list of images and the second dimension is the index for each pixel in each image. Each entry in the tensor is a pixel intensity between 0 and 1, for a particular pixel in a particular image.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23CD5C-FFF6-4D98-9F49-AAE81C512A28}"/>
              </a:ext>
            </a:extLst>
          </p:cNvPr>
          <p:cNvPicPr>
            <a:picLocks noChangeAspect="1"/>
          </p:cNvPicPr>
          <p:nvPr/>
        </p:nvPicPr>
        <p:blipFill>
          <a:blip r:embed="rId2"/>
          <a:stretch>
            <a:fillRect/>
          </a:stretch>
        </p:blipFill>
        <p:spPr>
          <a:xfrm>
            <a:off x="578665" y="1290709"/>
            <a:ext cx="7544918" cy="3718613"/>
          </a:xfrm>
          <a:prstGeom prst="rect">
            <a:avLst/>
          </a:prstGeom>
        </p:spPr>
      </p:pic>
      <p:sp>
        <p:nvSpPr>
          <p:cNvPr id="3" name="Rectangle 2">
            <a:extLst>
              <a:ext uri="{FF2B5EF4-FFF2-40B4-BE49-F238E27FC236}">
                <a16:creationId xmlns:a16="http://schemas.microsoft.com/office/drawing/2014/main" id="{2C124156-DC88-40E5-B08F-19B00039420F}"/>
              </a:ext>
            </a:extLst>
          </p:cNvPr>
          <p:cNvSpPr/>
          <p:nvPr/>
        </p:nvSpPr>
        <p:spPr>
          <a:xfrm>
            <a:off x="578665" y="5196093"/>
            <a:ext cx="1415580" cy="353943"/>
          </a:xfrm>
          <a:prstGeom prst="rect">
            <a:avLst/>
          </a:prstGeom>
        </p:spPr>
        <p:txBody>
          <a:bodyPr wrap="none">
            <a:spAutoFit/>
          </a:bodyPr>
          <a:lstStyle/>
          <a:p>
            <a:r>
              <a:rPr lang="en-US" dirty="0"/>
              <a:t>Image source </a:t>
            </a:r>
          </a:p>
        </p:txBody>
      </p:sp>
    </p:spTree>
    <p:extLst>
      <p:ext uri="{BB962C8B-B14F-4D97-AF65-F5344CB8AC3E}">
        <p14:creationId xmlns:p14="http://schemas.microsoft.com/office/powerpoint/2010/main" val="1876668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0775"/>
            <a:ext cx="6775450" cy="1282787"/>
          </a:xfrm>
          <a:prstGeom prst="rect">
            <a:avLst/>
          </a:prstGeom>
          <a:noFill/>
        </p:spPr>
        <p:txBody>
          <a:bodyPr wrap="square" rtlCol="0">
            <a:spAutoFit/>
          </a:bodyPr>
          <a:lstStyle/>
          <a:p>
            <a:pPr marL="285750" indent="-285750" algn="just" eaLnBrk="1" latinLnBrk="0" hangingPunct="1">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DL models use </a:t>
            </a:r>
            <a:r>
              <a:rPr lang="en-US" sz="1800" dirty="0">
                <a:solidFill>
                  <a:srgbClr val="FF0000"/>
                </a:solidFill>
                <a:latin typeface="Verdana" panose="020B0604030504040204" pitchFamily="34" charset="0"/>
                <a:cs typeface="Verdana" panose="020B0604030504040204" pitchFamily="34" charset="0"/>
                <a:sym typeface="+mn-ea"/>
              </a:rPr>
              <a:t>very large number  of parameters </a:t>
            </a:r>
            <a:r>
              <a:rPr lang="en-US" sz="1800" dirty="0">
                <a:solidFill>
                  <a:srgbClr val="0000FF"/>
                </a:solidFill>
                <a:latin typeface="Verdana" panose="020B0604030504040204" pitchFamily="34" charset="0"/>
                <a:cs typeface="Verdana" panose="020B0604030504040204" pitchFamily="34" charset="0"/>
                <a:sym typeface="+mn-ea"/>
              </a:rPr>
              <a:t>and create </a:t>
            </a:r>
            <a:r>
              <a:rPr lang="en-US" sz="1800" dirty="0">
                <a:solidFill>
                  <a:srgbClr val="FF0000"/>
                </a:solidFill>
                <a:latin typeface="Verdana" panose="020B0604030504040204" pitchFamily="34" charset="0"/>
                <a:cs typeface="Verdana" panose="020B0604030504040204" pitchFamily="34" charset="0"/>
                <a:sym typeface="+mn-ea"/>
              </a:rPr>
              <a:t>complex and highly nonlinear representations.</a:t>
            </a:r>
            <a:endParaRPr lang="en-US" sz="1800" dirty="0">
              <a:solidFill>
                <a:srgbClr val="0000FF"/>
              </a:solidFill>
              <a:latin typeface="Verdana" panose="020B0604030504040204" pitchFamily="34" charset="0"/>
              <a:cs typeface="Verdana" panose="020B0604030504040204" pitchFamily="34" charset="0"/>
            </a:endParaRPr>
          </a:p>
          <a:p>
            <a:pPr algn="just" eaLnBrk="1" latinLnBrk="0" hangingPunct="1">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pic>
        <p:nvPicPr>
          <p:cNvPr id="4" name="Content Placeholder 1">
            <a:extLst>
              <a:ext uri="{FF2B5EF4-FFF2-40B4-BE49-F238E27FC236}">
                <a16:creationId xmlns:a16="http://schemas.microsoft.com/office/drawing/2014/main" id="{0994A89F-831D-4570-AF29-21573DA93799}"/>
              </a:ext>
            </a:extLst>
          </p:cNvPr>
          <p:cNvPicPr>
            <a:picLocks noChangeAspect="1"/>
          </p:cNvPicPr>
          <p:nvPr/>
        </p:nvPicPr>
        <p:blipFill>
          <a:blip r:embed="rId2"/>
          <a:stretch>
            <a:fillRect/>
          </a:stretch>
        </p:blipFill>
        <p:spPr>
          <a:xfrm>
            <a:off x="1260668" y="3309818"/>
            <a:ext cx="6653842" cy="2529282"/>
          </a:xfrm>
          <a:prstGeom prst="rect">
            <a:avLst/>
          </a:prstGeom>
          <a:noFill/>
          <a:ln w="9525">
            <a:noFill/>
            <a:miter lim="800000"/>
            <a:headEnd/>
            <a:tailEnd/>
          </a:ln>
        </p:spPr>
      </p:pic>
    </p:spTree>
    <p:extLst>
      <p:ext uri="{BB962C8B-B14F-4D97-AF65-F5344CB8AC3E}">
        <p14:creationId xmlns:p14="http://schemas.microsoft.com/office/powerpoint/2010/main" val="24296706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871855"/>
            <a:ext cx="6775450" cy="867289"/>
          </a:xfrm>
          <a:prstGeom prst="rect">
            <a:avLst/>
          </a:prstGeom>
          <a:noFill/>
        </p:spPr>
        <p:txBody>
          <a:bodyPr wrap="square" rtlCol="0">
            <a:spAutoFit/>
          </a:bodyPr>
          <a:lstStyle/>
          <a:p>
            <a:pPr algn="just" eaLnBrk="1" latinLnBrk="0" hangingPunct="1">
              <a:lnSpc>
                <a:spcPct val="150000"/>
              </a:lnSpc>
            </a:pPr>
            <a:r>
              <a:rPr lang="en-US" sz="1800" dirty="0">
                <a:solidFill>
                  <a:srgbClr val="0000FF"/>
                </a:solidFill>
                <a:latin typeface="Verdana" panose="020B0604030504040204" pitchFamily="34" charset="0"/>
                <a:cs typeface="Verdana" panose="020B0604030504040204" pitchFamily="34" charset="0"/>
                <a:sym typeface="+mn-ea"/>
              </a:rPr>
              <a:t>Deep learning models are inherently better to tackle such </a:t>
            </a:r>
            <a:r>
              <a:rPr lang="en-US" sz="1800" dirty="0">
                <a:solidFill>
                  <a:srgbClr val="FF0000"/>
                </a:solidFill>
                <a:latin typeface="Verdana" panose="020B0604030504040204" pitchFamily="34" charset="0"/>
                <a:cs typeface="Verdana" panose="020B0604030504040204" pitchFamily="34" charset="0"/>
                <a:sym typeface="+mn-ea"/>
              </a:rPr>
              <a:t>nonlinear classification tasks.</a:t>
            </a:r>
            <a:endParaRPr lang="en-US" sz="1800" dirty="0">
              <a:solidFill>
                <a:srgbClr val="FF0000"/>
              </a:solidFill>
              <a:latin typeface="Verdana" panose="020B0604030504040204" pitchFamily="34" charset="0"/>
              <a:cs typeface="Verdana" panose="020B0604030504040204" pitchFamily="34" charset="0"/>
            </a:endParaRPr>
          </a:p>
        </p:txBody>
      </p:sp>
      <p:pic>
        <p:nvPicPr>
          <p:cNvPr id="2" name="Content Placeholder 1"/>
          <p:cNvPicPr>
            <a:picLocks noChangeAspect="1"/>
          </p:cNvPicPr>
          <p:nvPr/>
        </p:nvPicPr>
        <p:blipFill>
          <a:blip r:embed="rId2"/>
          <a:stretch>
            <a:fillRect/>
          </a:stretch>
        </p:blipFill>
        <p:spPr>
          <a:xfrm>
            <a:off x="852805" y="2625090"/>
            <a:ext cx="6934835" cy="3556635"/>
          </a:xfrm>
          <a:prstGeom prst="rect">
            <a:avLst/>
          </a:prstGeom>
          <a:noFill/>
          <a:ln w="9525">
            <a:noFill/>
            <a:miter lim="800000"/>
            <a:headEnd/>
            <a:tailEnd/>
          </a:ln>
        </p:spPr>
      </p:pic>
    </p:spTree>
    <p:extLst>
      <p:ext uri="{BB962C8B-B14F-4D97-AF65-F5344CB8AC3E}">
        <p14:creationId xmlns:p14="http://schemas.microsoft.com/office/powerpoint/2010/main" val="3045110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A9F787-FAEA-48C5-A4F7-FF6B5D6CD73B}"/>
              </a:ext>
            </a:extLst>
          </p:cNvPr>
          <p:cNvSpPr/>
          <p:nvPr/>
        </p:nvSpPr>
        <p:spPr>
          <a:xfrm>
            <a:off x="265043" y="1038959"/>
            <a:ext cx="8057322" cy="4837606"/>
          </a:xfrm>
          <a:prstGeom prst="rect">
            <a:avLst/>
          </a:prstGeom>
        </p:spPr>
        <p:txBody>
          <a:bodyPr wrap="square">
            <a:spAutoFit/>
          </a:bodyPr>
          <a:lstStyle/>
          <a:p>
            <a:pPr algn="just">
              <a:lnSpc>
                <a:spcPct val="150000"/>
              </a:lnSpc>
            </a:pPr>
            <a:r>
              <a:rPr lang="en-US" sz="2400" b="1" dirty="0">
                <a:solidFill>
                  <a:srgbClr val="C00000"/>
                </a:solidFill>
                <a:latin typeface="Verdana" panose="020B0604030504040204" pitchFamily="34" charset="0"/>
                <a:ea typeface="Verdana" panose="020B0604030504040204" pitchFamily="34" charset="0"/>
              </a:rPr>
              <a:t>Temporal considerations - RNN/LSTM</a:t>
            </a: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In the previous section, we saw how CNNs manage spatial relationships. In this section, we will see how Recurrent Neural Networks (RNNs) work with temporal relationships in the data. </a:t>
            </a:r>
            <a:r>
              <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rPr>
              <a:t>In a traditional neural network model(MLP), we assume that all inputs (and outputs) are independent of each other. </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However, that is not true for some applications. For example, MLPs lose spatial information (which is catered to by CNNs). However, they also lose temporal information, i.e. </a:t>
            </a:r>
            <a:r>
              <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rPr>
              <a:t>sequence data</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 For example, in sequence prediction and language translation, the order of the words is important if you want to predict the next word. </a:t>
            </a:r>
            <a:endParaRPr lang="en-US" dirty="0">
              <a:solidFill>
                <a:srgbClr val="0000FF"/>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96661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EB18B7-C236-4C11-9230-E33CB7992813}"/>
              </a:ext>
            </a:extLst>
          </p:cNvPr>
          <p:cNvSpPr/>
          <p:nvPr/>
        </p:nvSpPr>
        <p:spPr>
          <a:xfrm>
            <a:off x="199265" y="975627"/>
            <a:ext cx="8229117" cy="1754326"/>
          </a:xfrm>
          <a:prstGeom prst="rect">
            <a:avLst/>
          </a:prstGeom>
        </p:spPr>
        <p:txBody>
          <a:bodyPr wrap="square">
            <a:spAutoFit/>
          </a:bodyPr>
          <a:lstStyle/>
          <a:p>
            <a:pPr algn="just"/>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To manage this, we need a type of neural network called Recurrent neural networks. In recurrent neural networks(RNN), the RNN performs the same task for every element of a sequence and the output at each </a:t>
            </a:r>
            <a:r>
              <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rPr>
              <a:t>element also depends on the previous computations.  Because of this characteristic </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(the ability to use the outputs from previous calculations), RNN can be considered to have a “memory”. </a:t>
            </a:r>
            <a:endParaRPr lang="en-US" dirty="0">
              <a:solidFill>
                <a:srgbClr val="0000FF"/>
              </a:solidFill>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5D95B873-C50A-4DCF-BCBF-617EE9EE5DF7}"/>
              </a:ext>
            </a:extLst>
          </p:cNvPr>
          <p:cNvPicPr>
            <a:picLocks noChangeAspect="1"/>
          </p:cNvPicPr>
          <p:nvPr/>
        </p:nvPicPr>
        <p:blipFill>
          <a:blip r:embed="rId2"/>
          <a:stretch>
            <a:fillRect/>
          </a:stretch>
        </p:blipFill>
        <p:spPr>
          <a:xfrm>
            <a:off x="1439410" y="2857362"/>
            <a:ext cx="6034816" cy="2761560"/>
          </a:xfrm>
          <a:prstGeom prst="rect">
            <a:avLst/>
          </a:prstGeom>
        </p:spPr>
      </p:pic>
      <p:sp>
        <p:nvSpPr>
          <p:cNvPr id="4" name="Rectangle 3">
            <a:extLst>
              <a:ext uri="{FF2B5EF4-FFF2-40B4-BE49-F238E27FC236}">
                <a16:creationId xmlns:a16="http://schemas.microsoft.com/office/drawing/2014/main" id="{2DE2C004-1C77-4E0B-AC68-8C0D1FF3E69C}"/>
              </a:ext>
            </a:extLst>
          </p:cNvPr>
          <p:cNvSpPr/>
          <p:nvPr/>
        </p:nvSpPr>
        <p:spPr>
          <a:xfrm>
            <a:off x="199265" y="5866470"/>
            <a:ext cx="2542171" cy="369332"/>
          </a:xfrm>
          <a:prstGeom prst="rect">
            <a:avLst/>
          </a:prstGeom>
        </p:spPr>
        <p:txBody>
          <a:bodyPr wrap="none">
            <a:spAutoFit/>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Image source:  Wikipedia</a:t>
            </a:r>
            <a:endParaRPr lang="en-US" dirty="0"/>
          </a:p>
        </p:txBody>
      </p:sp>
    </p:spTree>
    <p:extLst>
      <p:ext uri="{BB962C8B-B14F-4D97-AF65-F5344CB8AC3E}">
        <p14:creationId xmlns:p14="http://schemas.microsoft.com/office/powerpoint/2010/main" val="7089914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928D4A-C094-4F14-A024-1F76850FCDC1}"/>
              </a:ext>
            </a:extLst>
          </p:cNvPr>
          <p:cNvSpPr/>
          <p:nvPr/>
        </p:nvSpPr>
        <p:spPr>
          <a:xfrm>
            <a:off x="265526" y="1301849"/>
            <a:ext cx="8096595" cy="3879652"/>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The most commonly used type of RNNs are LSTMs (Long Short-Term Memory), which are much better at capturing long-term dependencies in sequences. Training a RNN is similar to training a traditional Neural Network through backpropagation. However, RNNs share parameters across all time steps in the network. Hence, instead of using Backpropagation, we use a technique called Backpropagation through time.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631264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55D34B-46EA-4E05-9F21-34E5D357DA51}"/>
              </a:ext>
            </a:extLst>
          </p:cNvPr>
          <p:cNvPicPr>
            <a:picLocks noChangeAspect="1"/>
          </p:cNvPicPr>
          <p:nvPr/>
        </p:nvPicPr>
        <p:blipFill>
          <a:blip r:embed="rId2"/>
          <a:stretch>
            <a:fillRect/>
          </a:stretch>
        </p:blipFill>
        <p:spPr>
          <a:xfrm>
            <a:off x="680960" y="1273833"/>
            <a:ext cx="7278842" cy="3935684"/>
          </a:xfrm>
          <a:prstGeom prst="rect">
            <a:avLst/>
          </a:prstGeom>
        </p:spPr>
      </p:pic>
      <p:sp>
        <p:nvSpPr>
          <p:cNvPr id="3" name="Rectangle 2">
            <a:extLst>
              <a:ext uri="{FF2B5EF4-FFF2-40B4-BE49-F238E27FC236}">
                <a16:creationId xmlns:a16="http://schemas.microsoft.com/office/drawing/2014/main" id="{082AEC2D-A37C-40C6-9782-1E0B9D10CB6E}"/>
              </a:ext>
            </a:extLst>
          </p:cNvPr>
          <p:cNvSpPr/>
          <p:nvPr/>
        </p:nvSpPr>
        <p:spPr>
          <a:xfrm>
            <a:off x="356938" y="5588174"/>
            <a:ext cx="3154518" cy="369332"/>
          </a:xfrm>
          <a:prstGeom prst="rect">
            <a:avLst/>
          </a:prstGeom>
        </p:spPr>
        <p:txBody>
          <a:bodyPr wrap="none">
            <a:spAutoFit/>
          </a:bodyPr>
          <a:lstStyle/>
          <a:p>
            <a:r>
              <a:rPr lang="en-US" sz="1800" dirty="0">
                <a:latin typeface="Calibri" panose="020F0502020204030204" pitchFamily="34" charset="0"/>
                <a:ea typeface="Calibri" panose="020F0502020204030204" pitchFamily="34" charset="0"/>
                <a:cs typeface="Times New Roman" panose="02020603050405020304" pitchFamily="18" charset="0"/>
              </a:rPr>
              <a:t>LSTM – image source Wikipedia</a:t>
            </a:r>
            <a:endParaRPr lang="en-US" dirty="0"/>
          </a:p>
        </p:txBody>
      </p:sp>
    </p:spTree>
    <p:extLst>
      <p:ext uri="{BB962C8B-B14F-4D97-AF65-F5344CB8AC3E}">
        <p14:creationId xmlns:p14="http://schemas.microsoft.com/office/powerpoint/2010/main" val="2328880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62DE83-5EAE-4896-8890-DA613869B837}"/>
              </a:ext>
            </a:extLst>
          </p:cNvPr>
          <p:cNvSpPr/>
          <p:nvPr/>
        </p:nvSpPr>
        <p:spPr>
          <a:xfrm>
            <a:off x="464309" y="1656728"/>
            <a:ext cx="7818299" cy="2737031"/>
          </a:xfrm>
          <a:prstGeom prst="rect">
            <a:avLst/>
          </a:prstGeom>
        </p:spPr>
        <p:txBody>
          <a:bodyPr wrap="square">
            <a:spAutoFit/>
          </a:bodyPr>
          <a:lstStyle/>
          <a:p>
            <a:pPr algn="just">
              <a:lnSpc>
                <a:spcPct val="250000"/>
              </a:lnSpc>
            </a:pPr>
            <a:r>
              <a:rPr lang="en-US" sz="1800" b="1" dirty="0">
                <a:solidFill>
                  <a:srgbClr val="0000FF"/>
                </a:solidFill>
                <a:latin typeface="Verdana" panose="020B0604030504040204" pitchFamily="34" charset="0"/>
                <a:ea typeface="Verdana" panose="020B0604030504040204" pitchFamily="34" charset="0"/>
                <a:cs typeface="Times New Roman" panose="02020603050405020304" pitchFamily="18" charset="0"/>
              </a:rPr>
              <a:t>LSTM networks</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 are a type of RNNs which use a different function to compute the hidden state. The memory in LSTMs are called </a:t>
            </a:r>
            <a:r>
              <a:rPr lang="en-US" sz="1800" i="1" dirty="0">
                <a:solidFill>
                  <a:srgbClr val="0000FF"/>
                </a:solidFill>
                <a:latin typeface="Verdana" panose="020B0604030504040204" pitchFamily="34" charset="0"/>
                <a:ea typeface="Verdana" panose="020B0604030504040204" pitchFamily="34" charset="0"/>
                <a:cs typeface="Times New Roman" panose="02020603050405020304" pitchFamily="18" charset="0"/>
              </a:rPr>
              <a:t>cells</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 which function as black boxes that take as input the previous state. LSTMs are designed to manage long sequences. </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78967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B83B0-B996-45E4-A429-9B0040E7B1B7}"/>
              </a:ext>
            </a:extLst>
          </p:cNvPr>
          <p:cNvPicPr/>
          <p:nvPr/>
        </p:nvPicPr>
        <p:blipFill>
          <a:blip r:embed="rId3"/>
          <a:srcRect/>
          <a:stretch>
            <a:fillRect/>
          </a:stretch>
        </p:blipFill>
        <p:spPr>
          <a:xfrm>
            <a:off x="479832" y="1505964"/>
            <a:ext cx="7705379" cy="3314611"/>
          </a:xfrm>
          <a:prstGeom prst="rect">
            <a:avLst/>
          </a:prstGeom>
          <a:noFill/>
        </p:spPr>
      </p:pic>
    </p:spTree>
    <p:extLst>
      <p:ext uri="{BB962C8B-B14F-4D97-AF65-F5344CB8AC3E}">
        <p14:creationId xmlns:p14="http://schemas.microsoft.com/office/powerpoint/2010/main" val="8168380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Videos</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120173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2381885" y="4513580"/>
            <a:ext cx="5080000" cy="275590"/>
          </a:xfrm>
          <a:prstGeom prst="rect">
            <a:avLst/>
          </a:prstGeom>
          <a:noFill/>
          <a:ln w="9525">
            <a:noFill/>
          </a:ln>
        </p:spPr>
        <p:txBody>
          <a:bodyPr>
            <a:spAutoFit/>
          </a:bodyPr>
          <a:lstStyle/>
          <a:p>
            <a:pPr indent="0"/>
            <a:r>
              <a:rPr lang="en-US" sz="1200" b="0">
                <a:latin typeface="Verdana" panose="020B0604030504040204" pitchFamily="34" charset="0"/>
                <a:ea typeface="SimSun" panose="02010600030101010101" pitchFamily="2" charset="-122"/>
                <a:cs typeface="Times New Roman" panose="02020603050405020304" charset="0"/>
              </a:rPr>
              <a:t> </a:t>
            </a:r>
            <a:endParaRPr lang="en-US"/>
          </a:p>
        </p:txBody>
      </p:sp>
      <p:sp>
        <p:nvSpPr>
          <p:cNvPr id="10" name="TextBox 9">
            <a:extLst>
              <a:ext uri="{FF2B5EF4-FFF2-40B4-BE49-F238E27FC236}">
                <a16:creationId xmlns:a16="http://schemas.microsoft.com/office/drawing/2014/main" id="{BAEFDD4D-8FFC-4081-BF16-F6D5F233ABBD}"/>
              </a:ext>
            </a:extLst>
          </p:cNvPr>
          <p:cNvSpPr txBox="1"/>
          <p:nvPr/>
        </p:nvSpPr>
        <p:spPr>
          <a:xfrm>
            <a:off x="756820" y="5085409"/>
            <a:ext cx="7526045" cy="276999"/>
          </a:xfrm>
          <a:prstGeom prst="rect">
            <a:avLst/>
          </a:prstGeom>
          <a:noFill/>
        </p:spPr>
        <p:txBody>
          <a:bodyPr wrap="square">
            <a:spAutoFit/>
          </a:bodyPr>
          <a:lstStyle/>
          <a:p>
            <a:r>
              <a:rPr lang="en-US" sz="1200" dirty="0">
                <a:solidFill>
                  <a:srgbClr val="0000FF"/>
                </a:solidFill>
                <a:latin typeface="Verdana" panose="020B0604030504040204" pitchFamily="34" charset="0"/>
                <a:cs typeface="Verdana" panose="020B0604030504040204" pitchFamily="34" charset="0"/>
                <a:hlinkClick r:id="rId2"/>
              </a:rPr>
              <a:t>https://www.jeremyjordan.me/intro-to-neural-networks/</a:t>
            </a:r>
            <a:endParaRPr lang="en-GB" sz="1200" dirty="0">
              <a:solidFill>
                <a:srgbClr val="0000FF"/>
              </a:solidFill>
            </a:endParaRPr>
          </a:p>
        </p:txBody>
      </p:sp>
      <p:pic>
        <p:nvPicPr>
          <p:cNvPr id="7170" name="Picture 2" descr="Screen-Shot-2017-11-07-at-12.32.19-PM">
            <a:extLst>
              <a:ext uri="{FF2B5EF4-FFF2-40B4-BE49-F238E27FC236}">
                <a16:creationId xmlns:a16="http://schemas.microsoft.com/office/drawing/2014/main" id="{2D0507BB-7819-4469-B2AB-174707743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20" y="1308381"/>
            <a:ext cx="6723186" cy="348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936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29665"/>
            <a:ext cx="6775450" cy="336027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hlinkClick r:id="rId3"/>
              </a:rPr>
              <a:t>CNN - https://youtu.be/YRhxdVk_sIs</a:t>
            </a:r>
            <a:r>
              <a:rPr lang="en-US" sz="1800" dirty="0">
                <a:solidFill>
                  <a:srgbClr val="0000FF"/>
                </a:solidFill>
                <a:latin typeface="Verdana" panose="020B0604030504040204" pitchFamily="34" charset="0"/>
                <a:cs typeface="Verdana" panose="020B0604030504040204" pitchFamily="34" charset="0"/>
              </a:rPr>
              <a:t>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hlinkClick r:id="rId4"/>
              </a:rPr>
              <a:t>RNN - https://youtu.be/LHXXI4-IEns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hlinkClick r:id="rId5"/>
              </a:rPr>
              <a:t>LSTM- https://www.youtube.com/watch?v=8HyCNIVRbSU</a:t>
            </a:r>
            <a:r>
              <a:rPr lang="en-US" sz="1800" dirty="0">
                <a:solidFill>
                  <a:srgbClr val="0000FF"/>
                </a:solidFill>
                <a:latin typeface="Verdana" panose="020B0604030504040204" pitchFamily="34" charset="0"/>
                <a:cs typeface="Verdana" panose="020B0604030504040204" pitchFamily="34" charset="0"/>
              </a:rPr>
              <a:t>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510353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a8a633a3-5abb-4d4a-98f5-b45159819b80"/>
</p:tagLst>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pening slide alterna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E1AED9FED32345BF9917C6834EDBD7" ma:contentTypeVersion="12" ma:contentTypeDescription="Create a new document." ma:contentTypeScope="" ma:versionID="1d34e08d757a641a1c59dec46605dcb8">
  <xsd:schema xmlns:xsd="http://www.w3.org/2001/XMLSchema" xmlns:xs="http://www.w3.org/2001/XMLSchema" xmlns:p="http://schemas.microsoft.com/office/2006/metadata/properties" xmlns:ns3="2c022b92-18ce-4c36-9c5e-9abb5c8480ce" xmlns:ns4="e037409f-3c7a-4125-89f7-c002ec077902" targetNamespace="http://schemas.microsoft.com/office/2006/metadata/properties" ma:root="true" ma:fieldsID="ebd28ccb359e3f7f91fb4e856a993eba" ns3:_="" ns4:_="">
    <xsd:import namespace="2c022b92-18ce-4c36-9c5e-9abb5c8480ce"/>
    <xsd:import namespace="e037409f-3c7a-4125-89f7-c002ec07790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022b92-18ce-4c36-9c5e-9abb5c8480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37409f-3c7a-4125-89f7-c002ec07790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718783-DF7B-475D-9262-BE094E15FB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022b92-18ce-4c36-9c5e-9abb5c8480ce"/>
    <ds:schemaRef ds:uri="e037409f-3c7a-4125-89f7-c002ec077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8072BB-5266-4286-96FA-3101D736346D}">
  <ds:schemaRefs>
    <ds:schemaRef ds:uri="http://schemas.microsoft.com/sharepoint/v3/contenttype/forms"/>
  </ds:schemaRefs>
</ds:datastoreItem>
</file>

<file path=customXml/itemProps3.xml><?xml version="1.0" encoding="utf-8"?>
<ds:datastoreItem xmlns:ds="http://schemas.openxmlformats.org/officeDocument/2006/customXml" ds:itemID="{6EB2381F-F32D-464D-A79D-B53F27AC870E}">
  <ds:schemaRefs>
    <ds:schemaRef ds:uri="http://www.w3.org/XML/1998/namespace"/>
    <ds:schemaRef ds:uri="http://schemas.microsoft.com/office/infopath/2007/PartnerControls"/>
    <ds:schemaRef ds:uri="http://purl.org/dc/dcmitype/"/>
    <ds:schemaRef ds:uri="http://purl.org/dc/terms/"/>
    <ds:schemaRef ds:uri="e037409f-3c7a-4125-89f7-c002ec077902"/>
    <ds:schemaRef ds:uri="http://schemas.microsoft.com/office/2006/documentManagement/types"/>
    <ds:schemaRef ds:uri="http://schemas.openxmlformats.org/package/2006/metadata/core-properties"/>
    <ds:schemaRef ds:uri="2c022b92-18ce-4c36-9c5e-9abb5c8480ce"/>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11327</TotalTime>
  <Words>4153</Words>
  <Application>Microsoft Office PowerPoint</Application>
  <PresentationFormat>Custom</PresentationFormat>
  <Paragraphs>423</Paragraphs>
  <Slides>90</Slides>
  <Notes>12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90</vt:i4>
      </vt:variant>
    </vt:vector>
  </HeadingPairs>
  <TitlesOfParts>
    <vt:vector size="97" baseType="lpstr">
      <vt:lpstr>Arial</vt:lpstr>
      <vt:lpstr>Calibri</vt:lpstr>
      <vt:lpstr>Times New Roman</vt:lpstr>
      <vt:lpstr>Verdana</vt:lpstr>
      <vt:lpstr>Opening slide</vt:lpstr>
      <vt:lpstr>Opening slide alternative</vt:lpstr>
      <vt:lpstr>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Ajit Jaokar</cp:lastModifiedBy>
  <cp:revision>181</cp:revision>
  <dcterms:created xsi:type="dcterms:W3CDTF">2014-03-20T14:30:16Z</dcterms:created>
  <dcterms:modified xsi:type="dcterms:W3CDTF">2020-11-06T15:36:29Z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0x01010097E1AED9FED32345BF9917C6834EDBD7</vt:lpwstr>
  </property>
</Properties>
</file>